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/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0" d="100"/>
          <a:sy n="100" d="100"/>
        </p:scale>
        <p:origin x="-1092" y="-90"/>
      </p:cViewPr>
      <p:guideLst>
        <p:guide orient="horz" pos="215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slide" Target="slides/slide18.xml"  /><Relationship Id="rId2" Type="http://schemas.openxmlformats.org/officeDocument/2006/relationships/slide" Target="slides/slide1.xml"  /><Relationship Id="rId20" Type="http://schemas.openxmlformats.org/officeDocument/2006/relationships/slide" Target="slides/slide19.xml"  /><Relationship Id="rId21" Type="http://schemas.openxmlformats.org/officeDocument/2006/relationships/slide" Target="slides/slide20.xml"  /><Relationship Id="rId22" Type="http://schemas.openxmlformats.org/officeDocument/2006/relationships/slide" Target="slides/slide21.xml"  /><Relationship Id="rId23" Type="http://schemas.openxmlformats.org/officeDocument/2006/relationships/presProps" Target="presProps.xml"  /><Relationship Id="rId24" Type="http://schemas.openxmlformats.org/officeDocument/2006/relationships/viewProps" Target="viewProps.xml"  /><Relationship Id="rId25" Type="http://schemas.openxmlformats.org/officeDocument/2006/relationships/theme" Target="theme/theme1.xml"  /><Relationship Id="rId26" Type="http://schemas.openxmlformats.org/officeDocument/2006/relationships/tableStyles" Target="tableStyles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2.png"  /><Relationship Id="rId3" Type="http://schemas.openxmlformats.org/officeDocument/2006/relationships/image" Target="../media/image23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4.png"  /><Relationship Id="rId3" Type="http://schemas.openxmlformats.org/officeDocument/2006/relationships/image" Target="../media/image25.png"  /><Relationship Id="rId4" Type="http://schemas.openxmlformats.org/officeDocument/2006/relationships/image" Target="../media/image26.png"  /><Relationship Id="rId5" Type="http://schemas.openxmlformats.org/officeDocument/2006/relationships/image" Target="../media/image27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8.png"  /><Relationship Id="rId3" Type="http://schemas.openxmlformats.org/officeDocument/2006/relationships/image" Target="../media/image29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0.png"  /><Relationship Id="rId3" Type="http://schemas.openxmlformats.org/officeDocument/2006/relationships/image" Target="../media/image31.png"  /><Relationship Id="rId4" Type="http://schemas.openxmlformats.org/officeDocument/2006/relationships/image" Target="../media/image32.png"  /><Relationship Id="rId5" Type="http://schemas.openxmlformats.org/officeDocument/2006/relationships/image" Target="../media/image33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4.png"  /><Relationship Id="rId3" Type="http://schemas.openxmlformats.org/officeDocument/2006/relationships/image" Target="../media/image35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2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9.png"  /><Relationship Id="rId3" Type="http://schemas.openxmlformats.org/officeDocument/2006/relationships/image" Target="../media/image40.png"  /><Relationship Id="rId4" Type="http://schemas.openxmlformats.org/officeDocument/2006/relationships/image" Target="../media/image41.png"  /><Relationship Id="rId5" Type="http://schemas.openxmlformats.org/officeDocument/2006/relationships/image" Target="../media/image42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3.png"  /><Relationship Id="rId3" Type="http://schemas.openxmlformats.org/officeDocument/2006/relationships/image" Target="../media/image44.png"  /><Relationship Id="rId4" Type="http://schemas.openxmlformats.org/officeDocument/2006/relationships/image" Target="../media/image45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6.png"  /><Relationship Id="rId3" Type="http://schemas.openxmlformats.org/officeDocument/2006/relationships/image" Target="../media/image47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8.png"  /><Relationship Id="rId3" Type="http://schemas.openxmlformats.org/officeDocument/2006/relationships/image" Target="../media/image49.png"  /><Relationship Id="rId4" Type="http://schemas.openxmlformats.org/officeDocument/2006/relationships/image" Target="../media/image50.png"  /><Relationship Id="rId5" Type="http://schemas.openxmlformats.org/officeDocument/2006/relationships/image" Target="../media/image51.png"  /><Relationship Id="rId6" Type="http://schemas.openxmlformats.org/officeDocument/2006/relationships/image" Target="../media/image52.png"  /><Relationship Id="rId7" Type="http://schemas.openxmlformats.org/officeDocument/2006/relationships/image" Target="../media/image53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4.png"  /><Relationship Id="rId3" Type="http://schemas.openxmlformats.org/officeDocument/2006/relationships/image" Target="../media/image55.png"  /><Relationship Id="rId4" Type="http://schemas.openxmlformats.org/officeDocument/2006/relationships/image" Target="../media/image56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hyperlink" Target="https://blog.naver.com/berithofficial" TargetMode="External"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3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.png"  /><Relationship Id="rId3" Type="http://schemas.openxmlformats.org/officeDocument/2006/relationships/image" Target="../media/image5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.png"  /><Relationship Id="rId3" Type="http://schemas.openxmlformats.org/officeDocument/2006/relationships/image" Target="../media/image7.png"  /><Relationship Id="rId4" Type="http://schemas.openxmlformats.org/officeDocument/2006/relationships/image" Target="../media/image8.png"  /><Relationship Id="rId5" Type="http://schemas.openxmlformats.org/officeDocument/2006/relationships/image" Target="../media/image9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0.png"  /><Relationship Id="rId3" Type="http://schemas.openxmlformats.org/officeDocument/2006/relationships/image" Target="../media/image11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6.png"  /><Relationship Id="rId3" Type="http://schemas.openxmlformats.org/officeDocument/2006/relationships/image" Target="../media/image17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8.png"  /><Relationship Id="rId3" Type="http://schemas.openxmlformats.org/officeDocument/2006/relationships/image" Target="../media/image19.png"  /><Relationship Id="rId4" Type="http://schemas.openxmlformats.org/officeDocument/2006/relationships/image" Target="../media/image20.png"  /><Relationship Id="rId5" Type="http://schemas.openxmlformats.org/officeDocument/2006/relationships/image" Target="../media/image21.png"  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1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19380" y="0"/>
            <a:ext cx="26926761" cy="10287000"/>
          </a:xfrm>
          <a:custGeom>
            <a:avLst/>
            <a:gdLst/>
            <a:ahLst/>
            <a:cxnLst/>
            <a:rect r="r" b="b" t="t" l="l"/>
            <a:pathLst>
              <a:path h="10287000" w="26926761">
                <a:moveTo>
                  <a:pt x="0" y="0"/>
                </a:moveTo>
                <a:lnTo>
                  <a:pt x="26926760" y="0"/>
                </a:lnTo>
                <a:lnTo>
                  <a:pt x="269267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</a:blip>
            <a:stretch>
              <a:fillRect l="-36444" t="0" r="-45605" b="-661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50843" y="3938840"/>
            <a:ext cx="16230600" cy="1685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11000" spc="407">
                <a:solidFill>
                  <a:srgbClr val="272222"/>
                </a:solidFill>
                <a:latin typeface="Amsterdam Three"/>
                <a:ea typeface="Amsterdam Three"/>
                <a:cs typeface="Amsterdam Three"/>
                <a:sym typeface="Amsterdam Three"/>
              </a:rPr>
              <a:t>Hotel Berith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7319705"/>
            <a:ext cx="1623060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72222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in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50843" y="7961055"/>
            <a:ext cx="16230600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272222"/>
                </a:solidFill>
                <a:latin typeface="Bantayog"/>
                <a:ea typeface="Bantayog"/>
                <a:cs typeface="Bantayog"/>
                <a:sym typeface="Bantayog"/>
              </a:rPr>
              <a:t>Sokcho</a:t>
            </a:r>
          </a:p>
        </p:txBody>
      </p:sp>
    </p:spTree>
  </p:cSld>
  <p:clrMapOvr>
    <a:masterClrMapping/>
  </p:clrMapOvr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95375"/>
            <a:ext cx="4450883" cy="4450883"/>
          </a:xfrm>
          <a:custGeom>
            <a:avLst/>
            <a:gdLst/>
            <a:rect l="l" t="t" r="r" b="b"/>
            <a:pathLst>
              <a:path w="4450883" h="4450883">
                <a:moveTo>
                  <a:pt x="0" y="0"/>
                </a:moveTo>
                <a:lnTo>
                  <a:pt x="4450883" y="0"/>
                </a:lnTo>
                <a:lnTo>
                  <a:pt x="4450883" y="4450883"/>
                </a:lnTo>
                <a:lnTo>
                  <a:pt x="0" y="44508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3" name="Freeform 3"/>
          <p:cNvSpPr/>
          <p:nvPr/>
        </p:nvSpPr>
        <p:spPr>
          <a:xfrm>
            <a:off x="3493371" y="6616631"/>
            <a:ext cx="11301259" cy="2641669"/>
          </a:xfrm>
          <a:custGeom>
            <a:avLst/>
            <a:gdLst/>
            <a:rect l="l" t="t" r="r" b="b"/>
            <a:pathLst>
              <a:path w="11301259" h="2641669">
                <a:moveTo>
                  <a:pt x="0" y="0"/>
                </a:moveTo>
                <a:lnTo>
                  <a:pt x="11301258" y="0"/>
                </a:lnTo>
                <a:lnTo>
                  <a:pt x="11301258" y="2641669"/>
                </a:lnTo>
                <a:lnTo>
                  <a:pt x="0" y="26416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4" name="TextBox 4"/>
          <p:cNvSpPr txBox="1"/>
          <p:nvPr/>
        </p:nvSpPr>
        <p:spPr>
          <a:xfrm>
            <a:off x="190500" y="99211"/>
            <a:ext cx="6962022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02 Room info: 패밀리 스위트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995574" y="2106694"/>
            <a:ext cx="11617720" cy="19358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일~목요일: 110,000원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금요일: 130,000원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토요일: 200,000원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09581" y="1551958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[가격]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09581" y="4780407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[구성]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165280" y="2106694"/>
            <a:ext cx="11617720" cy="64603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ko-KR" alt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기준 </a:t>
            </a: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2인 (최대 4인)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379287" y="1551958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[인원]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995574" y="5335143"/>
            <a:ext cx="11617720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침실1, 침대3, 욕실2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2594652" y="1028700"/>
            <a:ext cx="13098696" cy="8711749"/>
            <a:chOff x="0" y="0"/>
            <a:chExt cx="3449862" cy="2294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9862" cy="2294452"/>
            </a:xfrm>
            <a:custGeom>
              <a:avLst/>
              <a:gdLst/>
              <a:rect l="l" t="t" r="r" b="b"/>
              <a:pathLst>
                <a:path w="3449862" h="2294452">
                  <a:moveTo>
                    <a:pt x="0" y="0"/>
                  </a:moveTo>
                  <a:lnTo>
                    <a:pt x="3449862" y="0"/>
                  </a:lnTo>
                  <a:lnTo>
                    <a:pt x="3449862" y="2294452"/>
                  </a:lnTo>
                  <a:lnTo>
                    <a:pt x="0" y="2294452"/>
                  </a:lnTo>
                  <a:close/>
                </a:path>
              </a:pathLst>
            </a:custGeom>
            <a:solidFill>
              <a:srgbClr val="272222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449862" cy="2342077"/>
            </a:xfrm>
            <a:prstGeom prst="rect">
              <a:avLst/>
            </a:prstGeom>
          </p:spPr>
          <p:txBody>
            <a:bodyPr lIns="50800" tIns="50800" rIns="50800" bIns="5080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 lang="ko-KR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28464" y="1028700"/>
            <a:ext cx="6564884" cy="4475386"/>
            <a:chOff x="0" y="0"/>
            <a:chExt cx="2099261" cy="1431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9261" cy="1431099"/>
            </a:xfrm>
            <a:custGeom>
              <a:avLst/>
              <a:gdLst/>
              <a:rect l="l" t="t" r="r" b="b"/>
              <a:pathLst>
                <a:path w="2099261" h="1431099">
                  <a:moveTo>
                    <a:pt x="0" y="0"/>
                  </a:moveTo>
                  <a:lnTo>
                    <a:pt x="2099261" y="0"/>
                  </a:lnTo>
                  <a:lnTo>
                    <a:pt x="2099261" y="1431099"/>
                  </a:lnTo>
                  <a:lnTo>
                    <a:pt x="0" y="1431099"/>
                  </a:lnTo>
                  <a:close/>
                </a:path>
              </a:pathLst>
            </a:custGeom>
            <a:solidFill>
              <a:srgbClr val="e3e1de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099261" cy="1450150"/>
            </a:xfrm>
            <a:prstGeom prst="rect">
              <a:avLst/>
            </a:prstGeom>
          </p:spPr>
          <p:txBody>
            <a:bodyPr lIns="29278" tIns="29278" rIns="29278" bIns="29278" anchor="ctr"/>
            <a:lstStyle/>
            <a:p>
              <a:pPr algn="ctr">
                <a:lnSpc>
                  <a:spcPts val="1694"/>
                </a:lnSpc>
                <a:defRPr/>
              </a:pPr>
              <a:endParaRPr lang="ko-KR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2852465" y="1273914"/>
            <a:ext cx="6018187" cy="3984957"/>
            <a:chOff x="0" y="0"/>
            <a:chExt cx="9793748" cy="64849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93749" cy="6484955"/>
            </a:xfrm>
            <a:custGeom>
              <a:avLst/>
              <a:gdLst/>
              <a:rect l="l" t="t" r="r" b="b"/>
              <a:pathLst>
                <a:path w="9793749" h="6484955">
                  <a:moveTo>
                    <a:pt x="0" y="0"/>
                  </a:moveTo>
                  <a:lnTo>
                    <a:pt x="9793749" y="0"/>
                  </a:lnTo>
                  <a:lnTo>
                    <a:pt x="9793749" y="6484955"/>
                  </a:lnTo>
                  <a:lnTo>
                    <a:pt x="0" y="6484955"/>
                  </a:lnTo>
                  <a:close/>
                </a:path>
              </a:pathLst>
            </a:custGeom>
            <a:blipFill rotWithShape="1">
              <a:blip r:embed="rId2"/>
              <a:stretch>
                <a:fillRect t="-310" b="-31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0">
            <a:off x="9386276" y="1273914"/>
            <a:ext cx="6018187" cy="3984957"/>
            <a:chOff x="0" y="0"/>
            <a:chExt cx="9793748" cy="64849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93749" cy="6484955"/>
            </a:xfrm>
            <a:custGeom>
              <a:avLst/>
              <a:gdLst/>
              <a:rect l="l" t="t" r="r" b="b"/>
              <a:pathLst>
                <a:path w="9793749" h="6484955">
                  <a:moveTo>
                    <a:pt x="0" y="0"/>
                  </a:moveTo>
                  <a:lnTo>
                    <a:pt x="9793749" y="0"/>
                  </a:lnTo>
                  <a:lnTo>
                    <a:pt x="9793749" y="6484955"/>
                  </a:lnTo>
                  <a:lnTo>
                    <a:pt x="0" y="6484955"/>
                  </a:lnTo>
                  <a:close/>
                </a:path>
              </a:pathLst>
            </a:custGeom>
            <a:blipFill rotWithShape="1">
              <a:blip r:embed="rId3"/>
              <a:stretch>
                <a:fillRect t="-310" b="-310"/>
              </a:stretch>
            </a:blipFill>
            <a:ln cap="sq">
              <a:noFill/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0">
            <a:off x="9386276" y="5775429"/>
            <a:ext cx="6018187" cy="3687966"/>
            <a:chOff x="0" y="0"/>
            <a:chExt cx="9793748" cy="60016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793749" cy="6001643"/>
            </a:xfrm>
            <a:custGeom>
              <a:avLst/>
              <a:gdLst/>
              <a:rect l="l" t="t" r="r" b="b"/>
              <a:pathLst>
                <a:path w="9793749" h="6001643">
                  <a:moveTo>
                    <a:pt x="0" y="0"/>
                  </a:moveTo>
                  <a:lnTo>
                    <a:pt x="9793749" y="0"/>
                  </a:lnTo>
                  <a:lnTo>
                    <a:pt x="9793749" y="6001643"/>
                  </a:lnTo>
                  <a:lnTo>
                    <a:pt x="0" y="6001643"/>
                  </a:lnTo>
                  <a:close/>
                </a:path>
              </a:pathLst>
            </a:custGeom>
            <a:blipFill rotWithShape="1">
              <a:blip r:embed="rId4"/>
              <a:stretch>
                <a:fillRect t="-4360" b="-436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0">
            <a:off x="2594652" y="5504086"/>
            <a:ext cx="6533811" cy="4236363"/>
            <a:chOff x="0" y="0"/>
            <a:chExt cx="2089325" cy="13546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89325" cy="1354667"/>
            </a:xfrm>
            <a:custGeom>
              <a:avLst/>
              <a:gdLst/>
              <a:rect l="l" t="t" r="r" b="b"/>
              <a:pathLst>
                <a:path w="2089325" h="1354667">
                  <a:moveTo>
                    <a:pt x="0" y="0"/>
                  </a:moveTo>
                  <a:lnTo>
                    <a:pt x="2089325" y="0"/>
                  </a:lnTo>
                  <a:lnTo>
                    <a:pt x="2089325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e3e1de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2089325" cy="1373717"/>
            </a:xfrm>
            <a:prstGeom prst="rect">
              <a:avLst/>
            </a:prstGeom>
          </p:spPr>
          <p:txBody>
            <a:bodyPr lIns="29278" tIns="29278" rIns="29278" bIns="29278" anchor="ctr"/>
            <a:lstStyle/>
            <a:p>
              <a:pPr algn="ctr">
                <a:lnSpc>
                  <a:spcPts val="1694"/>
                </a:lnSpc>
                <a:defRPr/>
              </a:pPr>
              <a:endParaRPr lang="ko-KR" altLang="en-US"/>
            </a:p>
          </p:txBody>
        </p:sp>
      </p:grpSp>
      <p:grpSp>
        <p:nvGrpSpPr>
          <p:cNvPr id="17" name="Group 17"/>
          <p:cNvGrpSpPr/>
          <p:nvPr/>
        </p:nvGrpSpPr>
        <p:grpSpPr>
          <a:xfrm rot="0">
            <a:off x="2852465" y="5778284"/>
            <a:ext cx="6018187" cy="3687966"/>
            <a:chOff x="0" y="0"/>
            <a:chExt cx="9793748" cy="600164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793749" cy="6001643"/>
            </a:xfrm>
            <a:custGeom>
              <a:avLst/>
              <a:gdLst/>
              <a:rect l="l" t="t" r="r" b="b"/>
              <a:pathLst>
                <a:path w="9793749" h="6001643">
                  <a:moveTo>
                    <a:pt x="0" y="0"/>
                  </a:moveTo>
                  <a:lnTo>
                    <a:pt x="9793749" y="0"/>
                  </a:lnTo>
                  <a:lnTo>
                    <a:pt x="9793749" y="6001643"/>
                  </a:lnTo>
                  <a:lnTo>
                    <a:pt x="0" y="6001643"/>
                  </a:lnTo>
                  <a:close/>
                </a:path>
              </a:pathLst>
            </a:custGeom>
            <a:blipFill rotWithShape="1">
              <a:blip r:embed="rId5"/>
              <a:stretch>
                <a:fillRect t="-4360" b="-436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90500" y="99211"/>
            <a:ext cx="7505700" cy="64373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02 Room info: 패밀리 스위트</a:t>
            </a:r>
            <a:r>
              <a:rPr lang="ko-KR" alt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(8</a:t>
            </a:r>
            <a:r>
              <a:rPr lang="ko-KR" alt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실</a:t>
            </a: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)</a:t>
            </a:r>
            <a:endParaRPr lang="en-US" altLang="ko-KR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95375"/>
            <a:ext cx="4598961" cy="4598961"/>
          </a:xfrm>
          <a:custGeom>
            <a:avLst/>
            <a:gdLst/>
            <a:rect l="l" t="t" r="r" b="b"/>
            <a:pathLst>
              <a:path w="4598961" h="4598961">
                <a:moveTo>
                  <a:pt x="0" y="0"/>
                </a:moveTo>
                <a:lnTo>
                  <a:pt x="4598961" y="0"/>
                </a:lnTo>
                <a:lnTo>
                  <a:pt x="4598961" y="4598961"/>
                </a:lnTo>
                <a:lnTo>
                  <a:pt x="0" y="4598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3" name="Freeform 3"/>
          <p:cNvSpPr/>
          <p:nvPr/>
        </p:nvSpPr>
        <p:spPr>
          <a:xfrm>
            <a:off x="3493371" y="6589686"/>
            <a:ext cx="11301259" cy="2641669"/>
          </a:xfrm>
          <a:custGeom>
            <a:avLst/>
            <a:gdLst/>
            <a:rect l="l" t="t" r="r" b="b"/>
            <a:pathLst>
              <a:path w="11301259" h="2641669">
                <a:moveTo>
                  <a:pt x="0" y="0"/>
                </a:moveTo>
                <a:lnTo>
                  <a:pt x="11301258" y="0"/>
                </a:lnTo>
                <a:lnTo>
                  <a:pt x="11301258" y="2641669"/>
                </a:lnTo>
                <a:lnTo>
                  <a:pt x="0" y="26416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4" name="TextBox 4"/>
          <p:cNvSpPr txBox="1"/>
          <p:nvPr/>
        </p:nvSpPr>
        <p:spPr>
          <a:xfrm>
            <a:off x="190500" y="99211"/>
            <a:ext cx="6962022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02 Room info: VIP룸 A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995574" y="2106694"/>
            <a:ext cx="11617720" cy="19358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일~목요일: 200,000원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금요일: 250,000원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토요일: 350,000원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09581" y="1551958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[가격]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09581" y="4780407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[구성]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165280" y="2106694"/>
            <a:ext cx="11617720" cy="64603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ko-KR" alt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기준 </a:t>
            </a: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3인 (최대 6인)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379287" y="1551958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[인원]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995574" y="5335143"/>
            <a:ext cx="11617720" cy="64655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침실1, 침대2, 욕실1, 테라스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2594652" y="1028700"/>
            <a:ext cx="13098696" cy="8711749"/>
            <a:chOff x="0" y="0"/>
            <a:chExt cx="3449862" cy="2294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9862" cy="2294452"/>
            </a:xfrm>
            <a:custGeom>
              <a:avLst/>
              <a:gdLst/>
              <a:rect l="l" t="t" r="r" b="b"/>
              <a:pathLst>
                <a:path w="3449862" h="2294452">
                  <a:moveTo>
                    <a:pt x="0" y="0"/>
                  </a:moveTo>
                  <a:lnTo>
                    <a:pt x="3449862" y="0"/>
                  </a:lnTo>
                  <a:lnTo>
                    <a:pt x="3449862" y="2294452"/>
                  </a:lnTo>
                  <a:lnTo>
                    <a:pt x="0" y="2294452"/>
                  </a:lnTo>
                  <a:close/>
                </a:path>
              </a:pathLst>
            </a:custGeom>
            <a:solidFill>
              <a:srgbClr val="272222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449862" cy="2342077"/>
            </a:xfrm>
            <a:prstGeom prst="rect">
              <a:avLst/>
            </a:prstGeom>
          </p:spPr>
          <p:txBody>
            <a:bodyPr lIns="50800" tIns="50800" rIns="50800" bIns="5080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 lang="ko-KR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28464" y="1028700"/>
            <a:ext cx="6564884" cy="4475386"/>
            <a:chOff x="0" y="0"/>
            <a:chExt cx="2099261" cy="1431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9261" cy="1431099"/>
            </a:xfrm>
            <a:custGeom>
              <a:avLst/>
              <a:gdLst/>
              <a:rect l="l" t="t" r="r" b="b"/>
              <a:pathLst>
                <a:path w="2099261" h="1431099">
                  <a:moveTo>
                    <a:pt x="0" y="0"/>
                  </a:moveTo>
                  <a:lnTo>
                    <a:pt x="2099261" y="0"/>
                  </a:lnTo>
                  <a:lnTo>
                    <a:pt x="2099261" y="1431099"/>
                  </a:lnTo>
                  <a:lnTo>
                    <a:pt x="0" y="1431099"/>
                  </a:lnTo>
                  <a:close/>
                </a:path>
              </a:pathLst>
            </a:custGeom>
            <a:solidFill>
              <a:srgbClr val="e3e1de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099261" cy="1450150"/>
            </a:xfrm>
            <a:prstGeom prst="rect">
              <a:avLst/>
            </a:prstGeom>
          </p:spPr>
          <p:txBody>
            <a:bodyPr lIns="29278" tIns="29278" rIns="29278" bIns="29278" anchor="ctr"/>
            <a:lstStyle/>
            <a:p>
              <a:pPr algn="ctr">
                <a:lnSpc>
                  <a:spcPts val="1694"/>
                </a:lnSpc>
                <a:defRPr/>
              </a:pPr>
              <a:endParaRPr lang="ko-KR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2852465" y="1273914"/>
            <a:ext cx="6018187" cy="3984957"/>
            <a:chOff x="0" y="0"/>
            <a:chExt cx="9793748" cy="64849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93749" cy="6484955"/>
            </a:xfrm>
            <a:custGeom>
              <a:avLst/>
              <a:gdLst/>
              <a:rect l="l" t="t" r="r" b="b"/>
              <a:pathLst>
                <a:path w="9793749" h="6484955">
                  <a:moveTo>
                    <a:pt x="0" y="0"/>
                  </a:moveTo>
                  <a:lnTo>
                    <a:pt x="9793749" y="0"/>
                  </a:lnTo>
                  <a:lnTo>
                    <a:pt x="9793749" y="6484955"/>
                  </a:lnTo>
                  <a:lnTo>
                    <a:pt x="0" y="6484955"/>
                  </a:lnTo>
                  <a:close/>
                </a:path>
              </a:pathLst>
            </a:custGeom>
            <a:blipFill rotWithShape="1">
              <a:blip r:embed="rId2"/>
              <a:stretch>
                <a:fillRect t="-310" b="-31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0">
            <a:off x="9386276" y="1181100"/>
            <a:ext cx="6018187" cy="3984957"/>
            <a:chOff x="0" y="0"/>
            <a:chExt cx="9793748" cy="64849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93749" cy="6484955"/>
            </a:xfrm>
            <a:custGeom>
              <a:avLst/>
              <a:gdLst/>
              <a:rect l="l" t="t" r="r" b="b"/>
              <a:pathLst>
                <a:path w="9793749" h="6484955">
                  <a:moveTo>
                    <a:pt x="0" y="0"/>
                  </a:moveTo>
                  <a:lnTo>
                    <a:pt x="9793749" y="0"/>
                  </a:lnTo>
                  <a:lnTo>
                    <a:pt x="9793749" y="6484955"/>
                  </a:lnTo>
                  <a:lnTo>
                    <a:pt x="0" y="6484955"/>
                  </a:lnTo>
                  <a:close/>
                </a:path>
              </a:pathLst>
            </a:custGeom>
            <a:blipFill rotWithShape="1">
              <a:blip r:embed="rId3"/>
              <a:stretch>
                <a:fillRect t="-310" b="-310"/>
              </a:stretch>
            </a:blipFill>
            <a:ln cap="sq">
              <a:noFill/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0">
            <a:off x="9386276" y="5775429"/>
            <a:ext cx="6018187" cy="3687966"/>
            <a:chOff x="0" y="0"/>
            <a:chExt cx="9793748" cy="60016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793749" cy="6001643"/>
            </a:xfrm>
            <a:custGeom>
              <a:avLst/>
              <a:gdLst/>
              <a:rect l="l" t="t" r="r" b="b"/>
              <a:pathLst>
                <a:path w="9793749" h="6001643">
                  <a:moveTo>
                    <a:pt x="0" y="0"/>
                  </a:moveTo>
                  <a:lnTo>
                    <a:pt x="9793749" y="0"/>
                  </a:lnTo>
                  <a:lnTo>
                    <a:pt x="9793749" y="6001643"/>
                  </a:lnTo>
                  <a:lnTo>
                    <a:pt x="0" y="6001643"/>
                  </a:lnTo>
                  <a:close/>
                </a:path>
              </a:pathLst>
            </a:custGeom>
            <a:blipFill rotWithShape="1">
              <a:blip r:embed="rId4"/>
              <a:stretch>
                <a:fillRect t="-4360" b="-436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0">
            <a:off x="2594652" y="5504086"/>
            <a:ext cx="6533811" cy="4236363"/>
            <a:chOff x="0" y="0"/>
            <a:chExt cx="2089325" cy="13546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89325" cy="1354667"/>
            </a:xfrm>
            <a:custGeom>
              <a:avLst/>
              <a:gdLst/>
              <a:rect l="l" t="t" r="r" b="b"/>
              <a:pathLst>
                <a:path w="2089325" h="1354667">
                  <a:moveTo>
                    <a:pt x="0" y="0"/>
                  </a:moveTo>
                  <a:lnTo>
                    <a:pt x="2089325" y="0"/>
                  </a:lnTo>
                  <a:lnTo>
                    <a:pt x="2089325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e3e1de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2089325" cy="1373717"/>
            </a:xfrm>
            <a:prstGeom prst="rect">
              <a:avLst/>
            </a:prstGeom>
          </p:spPr>
          <p:txBody>
            <a:bodyPr lIns="29278" tIns="29278" rIns="29278" bIns="29278" anchor="ctr"/>
            <a:lstStyle/>
            <a:p>
              <a:pPr algn="ctr">
                <a:lnSpc>
                  <a:spcPts val="1694"/>
                </a:lnSpc>
                <a:defRPr/>
              </a:pPr>
              <a:endParaRPr lang="ko-KR" altLang="en-US"/>
            </a:p>
          </p:txBody>
        </p:sp>
      </p:grpSp>
      <p:grpSp>
        <p:nvGrpSpPr>
          <p:cNvPr id="17" name="Group 17"/>
          <p:cNvGrpSpPr/>
          <p:nvPr/>
        </p:nvGrpSpPr>
        <p:grpSpPr>
          <a:xfrm rot="0">
            <a:off x="2852465" y="5778284"/>
            <a:ext cx="6018187" cy="3687966"/>
            <a:chOff x="0" y="0"/>
            <a:chExt cx="9793748" cy="600164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793749" cy="6001643"/>
            </a:xfrm>
            <a:custGeom>
              <a:avLst/>
              <a:gdLst/>
              <a:rect l="l" t="t" r="r" b="b"/>
              <a:pathLst>
                <a:path w="9793749" h="6001643">
                  <a:moveTo>
                    <a:pt x="0" y="0"/>
                  </a:moveTo>
                  <a:lnTo>
                    <a:pt x="9793749" y="0"/>
                  </a:lnTo>
                  <a:lnTo>
                    <a:pt x="9793749" y="6001643"/>
                  </a:lnTo>
                  <a:lnTo>
                    <a:pt x="0" y="6001643"/>
                  </a:lnTo>
                  <a:close/>
                </a:path>
              </a:pathLst>
            </a:custGeom>
            <a:blipFill rotWithShape="1">
              <a:blip r:embed="rId5"/>
              <a:stretch>
                <a:fillRect t="-4360" b="-436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90500" y="99211"/>
            <a:ext cx="6962022" cy="64373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02 Room info: VIP룸 A</a:t>
            </a:r>
            <a:r>
              <a:rPr lang="ko-KR" alt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(1</a:t>
            </a:r>
            <a:r>
              <a:rPr lang="ko-KR" alt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실</a:t>
            </a: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)</a:t>
            </a:r>
            <a:endParaRPr lang="en-US" altLang="ko-KR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95375"/>
            <a:ext cx="4598961" cy="4598961"/>
          </a:xfrm>
          <a:custGeom>
            <a:avLst/>
            <a:gdLst/>
            <a:rect l="l" t="t" r="r" b="b"/>
            <a:pathLst>
              <a:path w="4598961" h="4598961">
                <a:moveTo>
                  <a:pt x="0" y="0"/>
                </a:moveTo>
                <a:lnTo>
                  <a:pt x="4598961" y="0"/>
                </a:lnTo>
                <a:lnTo>
                  <a:pt x="4598961" y="4598961"/>
                </a:lnTo>
                <a:lnTo>
                  <a:pt x="0" y="4598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3" name="Freeform 3"/>
          <p:cNvSpPr/>
          <p:nvPr/>
        </p:nvSpPr>
        <p:spPr>
          <a:xfrm>
            <a:off x="3493371" y="6616631"/>
            <a:ext cx="11301259" cy="2641669"/>
          </a:xfrm>
          <a:custGeom>
            <a:avLst/>
            <a:gdLst/>
            <a:rect l="l" t="t" r="r" b="b"/>
            <a:pathLst>
              <a:path w="11301259" h="2641669">
                <a:moveTo>
                  <a:pt x="0" y="0"/>
                </a:moveTo>
                <a:lnTo>
                  <a:pt x="11301258" y="0"/>
                </a:lnTo>
                <a:lnTo>
                  <a:pt x="11301258" y="2641669"/>
                </a:lnTo>
                <a:lnTo>
                  <a:pt x="0" y="26416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4" name="TextBox 4"/>
          <p:cNvSpPr txBox="1"/>
          <p:nvPr/>
        </p:nvSpPr>
        <p:spPr>
          <a:xfrm>
            <a:off x="190500" y="99211"/>
            <a:ext cx="6962022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02 Room info: VIP룸 B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995574" y="2106694"/>
            <a:ext cx="11617720" cy="19358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일~목요일: 200,000원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금요일: 250,000원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토요일: 350,000원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09581" y="1551958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[가격]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09581" y="4780407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[구성]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165280" y="2106694"/>
            <a:ext cx="11617720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4인 (최대 8인)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379287" y="1551958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[인원]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995574" y="5335143"/>
            <a:ext cx="11617720" cy="64655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침실1, 침대2, 욕실1, 테라스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2594652" y="1028700"/>
            <a:ext cx="13098696" cy="8711749"/>
            <a:chOff x="0" y="0"/>
            <a:chExt cx="3449862" cy="2294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9862" cy="2294452"/>
            </a:xfrm>
            <a:custGeom>
              <a:avLst/>
              <a:gdLst/>
              <a:rect l="l" t="t" r="r" b="b"/>
              <a:pathLst>
                <a:path w="3449862" h="2294452">
                  <a:moveTo>
                    <a:pt x="0" y="0"/>
                  </a:moveTo>
                  <a:lnTo>
                    <a:pt x="3449862" y="0"/>
                  </a:lnTo>
                  <a:lnTo>
                    <a:pt x="3449862" y="2294452"/>
                  </a:lnTo>
                  <a:lnTo>
                    <a:pt x="0" y="2294452"/>
                  </a:lnTo>
                  <a:close/>
                </a:path>
              </a:pathLst>
            </a:custGeom>
            <a:solidFill>
              <a:srgbClr val="272222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449862" cy="2342077"/>
            </a:xfrm>
            <a:prstGeom prst="rect">
              <a:avLst/>
            </a:prstGeom>
          </p:spPr>
          <p:txBody>
            <a:bodyPr lIns="50800" tIns="50800" rIns="50800" bIns="5080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 lang="ko-KR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28464" y="1028700"/>
            <a:ext cx="6564884" cy="4475386"/>
            <a:chOff x="0" y="0"/>
            <a:chExt cx="2099261" cy="1431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9261" cy="1431099"/>
            </a:xfrm>
            <a:custGeom>
              <a:avLst/>
              <a:gdLst/>
              <a:rect l="l" t="t" r="r" b="b"/>
              <a:pathLst>
                <a:path w="2099261" h="1431099">
                  <a:moveTo>
                    <a:pt x="0" y="0"/>
                  </a:moveTo>
                  <a:lnTo>
                    <a:pt x="2099261" y="0"/>
                  </a:lnTo>
                  <a:lnTo>
                    <a:pt x="2099261" y="1431099"/>
                  </a:lnTo>
                  <a:lnTo>
                    <a:pt x="0" y="1431099"/>
                  </a:lnTo>
                  <a:close/>
                </a:path>
              </a:pathLst>
            </a:custGeom>
            <a:solidFill>
              <a:srgbClr val="e3e1de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099261" cy="1450150"/>
            </a:xfrm>
            <a:prstGeom prst="rect">
              <a:avLst/>
            </a:prstGeom>
          </p:spPr>
          <p:txBody>
            <a:bodyPr lIns="29278" tIns="29278" rIns="29278" bIns="29278" anchor="ctr"/>
            <a:lstStyle/>
            <a:p>
              <a:pPr algn="ctr">
                <a:lnSpc>
                  <a:spcPts val="1694"/>
                </a:lnSpc>
                <a:defRPr/>
              </a:pPr>
              <a:endParaRPr lang="ko-KR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2852465" y="1273914"/>
            <a:ext cx="6018187" cy="3984957"/>
            <a:chOff x="0" y="0"/>
            <a:chExt cx="9793748" cy="64849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93749" cy="6484955"/>
            </a:xfrm>
            <a:custGeom>
              <a:avLst/>
              <a:gdLst/>
              <a:rect l="l" t="t" r="r" b="b"/>
              <a:pathLst>
                <a:path w="9793749" h="6484955">
                  <a:moveTo>
                    <a:pt x="0" y="0"/>
                  </a:moveTo>
                  <a:lnTo>
                    <a:pt x="9793749" y="0"/>
                  </a:lnTo>
                  <a:lnTo>
                    <a:pt x="9793749" y="6484955"/>
                  </a:lnTo>
                  <a:lnTo>
                    <a:pt x="0" y="6484955"/>
                  </a:lnTo>
                  <a:close/>
                </a:path>
              </a:pathLst>
            </a:custGeom>
            <a:blipFill rotWithShape="1">
              <a:blip r:embed="rId2"/>
              <a:stretch>
                <a:fillRect t="-310" b="-31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0">
            <a:off x="9386276" y="1273914"/>
            <a:ext cx="6018187" cy="3984957"/>
            <a:chOff x="0" y="0"/>
            <a:chExt cx="9793748" cy="64849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93749" cy="6484955"/>
            </a:xfrm>
            <a:custGeom>
              <a:avLst/>
              <a:gdLst/>
              <a:rect l="l" t="t" r="r" b="b"/>
              <a:pathLst>
                <a:path w="9793749" h="6484955">
                  <a:moveTo>
                    <a:pt x="0" y="0"/>
                  </a:moveTo>
                  <a:lnTo>
                    <a:pt x="9793749" y="0"/>
                  </a:lnTo>
                  <a:lnTo>
                    <a:pt x="9793749" y="6484955"/>
                  </a:lnTo>
                  <a:lnTo>
                    <a:pt x="0" y="6484955"/>
                  </a:lnTo>
                  <a:close/>
                </a:path>
              </a:pathLst>
            </a:custGeom>
            <a:blipFill rotWithShape="1">
              <a:blip r:embed="rId3"/>
              <a:stretch>
                <a:fillRect t="-310" b="-310"/>
              </a:stretch>
            </a:blipFill>
            <a:ln cap="sq">
              <a:noFill/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0">
            <a:off x="9386276" y="5775429"/>
            <a:ext cx="6018187" cy="3687966"/>
            <a:chOff x="0" y="0"/>
            <a:chExt cx="9793748" cy="60016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793749" cy="6001643"/>
            </a:xfrm>
            <a:custGeom>
              <a:avLst/>
              <a:gdLst/>
              <a:rect l="l" t="t" r="r" b="b"/>
              <a:pathLst>
                <a:path w="9793749" h="6001643">
                  <a:moveTo>
                    <a:pt x="0" y="0"/>
                  </a:moveTo>
                  <a:lnTo>
                    <a:pt x="9793749" y="0"/>
                  </a:lnTo>
                  <a:lnTo>
                    <a:pt x="9793749" y="6001643"/>
                  </a:lnTo>
                  <a:lnTo>
                    <a:pt x="0" y="60016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0">
            <a:off x="2594652" y="5504086"/>
            <a:ext cx="6533811" cy="4236363"/>
            <a:chOff x="0" y="0"/>
            <a:chExt cx="2089325" cy="13546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89325" cy="1354667"/>
            </a:xfrm>
            <a:custGeom>
              <a:avLst/>
              <a:gdLst/>
              <a:rect l="l" t="t" r="r" b="b"/>
              <a:pathLst>
                <a:path w="2089325" h="1354667">
                  <a:moveTo>
                    <a:pt x="0" y="0"/>
                  </a:moveTo>
                  <a:lnTo>
                    <a:pt x="2089325" y="0"/>
                  </a:lnTo>
                  <a:lnTo>
                    <a:pt x="2089325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e3e1de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2089325" cy="1373717"/>
            </a:xfrm>
            <a:prstGeom prst="rect">
              <a:avLst/>
            </a:prstGeom>
          </p:spPr>
          <p:txBody>
            <a:bodyPr lIns="29278" tIns="29278" rIns="29278" bIns="29278" anchor="ctr"/>
            <a:lstStyle/>
            <a:p>
              <a:pPr algn="ctr">
                <a:lnSpc>
                  <a:spcPts val="1694"/>
                </a:lnSpc>
                <a:defRPr/>
              </a:pPr>
              <a:endParaRPr lang="ko-KR" altLang="en-US"/>
            </a:p>
          </p:txBody>
        </p:sp>
      </p:grpSp>
      <p:grpSp>
        <p:nvGrpSpPr>
          <p:cNvPr id="17" name="Group 17"/>
          <p:cNvGrpSpPr/>
          <p:nvPr/>
        </p:nvGrpSpPr>
        <p:grpSpPr>
          <a:xfrm rot="0">
            <a:off x="2852465" y="5778284"/>
            <a:ext cx="6018187" cy="3687966"/>
            <a:chOff x="0" y="0"/>
            <a:chExt cx="9793748" cy="600164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793749" cy="6001643"/>
            </a:xfrm>
            <a:custGeom>
              <a:avLst/>
              <a:gdLst/>
              <a:rect l="l" t="t" r="r" b="b"/>
              <a:pathLst>
                <a:path w="9793749" h="6001643">
                  <a:moveTo>
                    <a:pt x="0" y="0"/>
                  </a:moveTo>
                  <a:lnTo>
                    <a:pt x="9793749" y="0"/>
                  </a:lnTo>
                  <a:lnTo>
                    <a:pt x="9793749" y="6001643"/>
                  </a:lnTo>
                  <a:lnTo>
                    <a:pt x="0" y="6001643"/>
                  </a:lnTo>
                  <a:close/>
                </a:path>
              </a:pathLst>
            </a:custGeom>
            <a:blipFill rotWithShape="1">
              <a:blip r:embed="rId4"/>
              <a:stretch>
                <a:fillRect l="-4470" r="-447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9" name="Group 19"/>
          <p:cNvGrpSpPr/>
          <p:nvPr/>
        </p:nvGrpSpPr>
        <p:grpSpPr>
          <a:xfrm rot="0">
            <a:off x="9386276" y="5778284"/>
            <a:ext cx="6018187" cy="3687966"/>
            <a:chOff x="0" y="0"/>
            <a:chExt cx="9793748" cy="600164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793749" cy="6001643"/>
            </a:xfrm>
            <a:custGeom>
              <a:avLst/>
              <a:gdLst/>
              <a:rect l="l" t="t" r="r" b="b"/>
              <a:pathLst>
                <a:path w="9793749" h="6001643">
                  <a:moveTo>
                    <a:pt x="0" y="0"/>
                  </a:moveTo>
                  <a:lnTo>
                    <a:pt x="9793749" y="0"/>
                  </a:lnTo>
                  <a:lnTo>
                    <a:pt x="9793749" y="6001643"/>
                  </a:lnTo>
                  <a:lnTo>
                    <a:pt x="0" y="6001643"/>
                  </a:lnTo>
                  <a:close/>
                </a:path>
              </a:pathLst>
            </a:custGeom>
            <a:blipFill rotWithShape="1">
              <a:blip r:embed="rId5"/>
              <a:stretch>
                <a:fillRect t="-4360" b="-436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90500" y="99211"/>
            <a:ext cx="6962022" cy="64373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02 Room info: VIP룸 B</a:t>
            </a:r>
            <a:r>
              <a:rPr lang="ko-KR" alt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(1</a:t>
            </a:r>
            <a:r>
              <a:rPr lang="ko-KR" alt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실</a:t>
            </a: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)</a:t>
            </a:r>
            <a:endParaRPr lang="en-US" altLang="ko-KR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95375"/>
            <a:ext cx="4598961" cy="4598961"/>
          </a:xfrm>
          <a:custGeom>
            <a:avLst/>
            <a:gdLst/>
            <a:ahLst/>
            <a:cxnLst/>
            <a:rect r="r" b="b" t="t" l="l"/>
            <a:pathLst>
              <a:path h="4598961" w="4598961">
                <a:moveTo>
                  <a:pt x="0" y="0"/>
                </a:moveTo>
                <a:lnTo>
                  <a:pt x="4598961" y="0"/>
                </a:lnTo>
                <a:lnTo>
                  <a:pt x="4598961" y="4598961"/>
                </a:lnTo>
                <a:lnTo>
                  <a:pt x="0" y="4598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086736" y="6315154"/>
            <a:ext cx="4172564" cy="3688498"/>
          </a:xfrm>
          <a:custGeom>
            <a:avLst/>
            <a:gdLst/>
            <a:ahLst/>
            <a:cxnLst/>
            <a:rect r="r" b="b" t="t" l="l"/>
            <a:pathLst>
              <a:path h="3688498" w="4172564">
                <a:moveTo>
                  <a:pt x="0" y="0"/>
                </a:moveTo>
                <a:lnTo>
                  <a:pt x="4172564" y="0"/>
                </a:lnTo>
                <a:lnTo>
                  <a:pt x="4172564" y="3688498"/>
                </a:lnTo>
                <a:lnTo>
                  <a:pt x="0" y="36884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885" t="-78344" r="-1761" b="-125659"/>
            </a:stretch>
          </a:blipFill>
          <a:ln w="95250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7029064" y="6315154"/>
            <a:ext cx="5537691" cy="3688498"/>
          </a:xfrm>
          <a:custGeom>
            <a:avLst/>
            <a:gdLst/>
            <a:ahLst/>
            <a:cxnLst/>
            <a:rect r="r" b="b" t="t" l="l"/>
            <a:pathLst>
              <a:path h="3688498" w="5537691">
                <a:moveTo>
                  <a:pt x="0" y="0"/>
                </a:moveTo>
                <a:lnTo>
                  <a:pt x="5537691" y="0"/>
                </a:lnTo>
                <a:lnTo>
                  <a:pt x="5537691" y="3688498"/>
                </a:lnTo>
                <a:lnTo>
                  <a:pt x="0" y="36884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95250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6315154"/>
            <a:ext cx="5480383" cy="3663794"/>
          </a:xfrm>
          <a:custGeom>
            <a:avLst/>
            <a:gdLst/>
            <a:ahLst/>
            <a:cxnLst/>
            <a:rect r="r" b="b" t="t" l="l"/>
            <a:pathLst>
              <a:path h="3663794" w="5480383">
                <a:moveTo>
                  <a:pt x="0" y="0"/>
                </a:moveTo>
                <a:lnTo>
                  <a:pt x="5480383" y="0"/>
                </a:lnTo>
                <a:lnTo>
                  <a:pt x="5480383" y="3663795"/>
                </a:lnTo>
                <a:lnTo>
                  <a:pt x="0" y="3663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95250" cap="rnd">
            <a:solidFill>
              <a:srgbClr val="000000"/>
            </a:solidFill>
            <a:prstDash val="solid"/>
            <a:round/>
          </a:ln>
        </p:spPr>
      </p:sp>
      <p:sp>
        <p:nvSpPr>
          <p:cNvPr name="TextBox 6" id="6"/>
          <p:cNvSpPr txBox="true"/>
          <p:nvPr/>
        </p:nvSpPr>
        <p:spPr>
          <a:xfrm rot="0">
            <a:off x="190500" y="99211"/>
            <a:ext cx="3620764" cy="640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</a:pPr>
            <a:r>
              <a:rPr lang="en-US" b="true" sz="3659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03 Service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995574" y="2268619"/>
            <a:ext cx="11617720" cy="2583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0192" indent="-395096" lvl="1">
              <a:lnSpc>
                <a:spcPts val="5123"/>
              </a:lnSpc>
              <a:buFont typeface="Arial"/>
              <a:buChar char="•"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위치: 3층</a:t>
            </a:r>
          </a:p>
          <a:p>
            <a:pPr algn="l" marL="790192" indent="-395096" lvl="1">
              <a:lnSpc>
                <a:spcPts val="5123"/>
              </a:lnSpc>
              <a:buFont typeface="Arial"/>
              <a:buChar char="•"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오전 10시 ~ 오후 8시 (일요일 휴무)</a:t>
            </a:r>
          </a:p>
          <a:p>
            <a:pPr algn="l" marL="790192" indent="-395096" lvl="1">
              <a:lnSpc>
                <a:spcPts val="5123"/>
              </a:lnSpc>
              <a:buFont typeface="Arial"/>
              <a:buChar char="•"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다양한 서적들 구비</a:t>
            </a:r>
          </a:p>
          <a:p>
            <a:pPr algn="l" marL="790192" indent="-395096" lvl="1">
              <a:lnSpc>
                <a:spcPts val="5123"/>
              </a:lnSpc>
              <a:buFont typeface="Arial"/>
              <a:buChar char="•"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아이들을 위한 놀이방 구비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209581" y="1713883"/>
            <a:ext cx="5086551" cy="640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23"/>
              </a:lnSpc>
            </a:pPr>
            <a:r>
              <a:rPr lang="en-US" sz="3659" b="true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[북카페]</a:t>
            </a:r>
          </a:p>
        </p:txBody>
      </p:sp>
    </p:spTree>
  </p:cSld>
  <p:clrMapOvr>
    <a:masterClrMapping/>
  </p:clrMapOvr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4598961" cy="4598961"/>
          </a:xfrm>
          <a:custGeom>
            <a:avLst/>
            <a:gdLst/>
            <a:rect l="l" t="t" r="r" b="b"/>
            <a:pathLst>
              <a:path w="4598961" h="4598961">
                <a:moveTo>
                  <a:pt x="0" y="0"/>
                </a:moveTo>
                <a:lnTo>
                  <a:pt x="4598961" y="0"/>
                </a:lnTo>
                <a:lnTo>
                  <a:pt x="4598961" y="4598961"/>
                </a:lnTo>
                <a:lnTo>
                  <a:pt x="0" y="4598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3" name="Freeform 3"/>
          <p:cNvSpPr/>
          <p:nvPr/>
        </p:nvSpPr>
        <p:spPr>
          <a:xfrm>
            <a:off x="1868237" y="5913411"/>
            <a:ext cx="6892505" cy="3628245"/>
          </a:xfrm>
          <a:custGeom>
            <a:avLst/>
            <a:gdLst/>
            <a:rect l="l" t="t" r="r" b="b"/>
            <a:pathLst>
              <a:path w="6892505" h="3628245">
                <a:moveTo>
                  <a:pt x="0" y="0"/>
                </a:moveTo>
                <a:lnTo>
                  <a:pt x="6892505" y="0"/>
                </a:lnTo>
                <a:lnTo>
                  <a:pt x="6892505" y="3628245"/>
                </a:lnTo>
                <a:lnTo>
                  <a:pt x="0" y="36282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 t="-57450" b="-84930"/>
            </a:stretch>
          </a:blipFill>
          <a:ln w="95250" cap="rnd">
            <a:solidFill>
              <a:srgbClr val="2e2526"/>
            </a:solidFill>
            <a:prstDash val="solid"/>
            <a:round/>
          </a:ln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4" name="Freeform 4"/>
          <p:cNvSpPr/>
          <p:nvPr/>
        </p:nvSpPr>
        <p:spPr>
          <a:xfrm>
            <a:off x="9625413" y="5913411"/>
            <a:ext cx="6450214" cy="3628245"/>
          </a:xfrm>
          <a:custGeom>
            <a:avLst/>
            <a:gdLst/>
            <a:rect l="l" t="t" r="r" b="b"/>
            <a:pathLst>
              <a:path w="6450214" h="3628245">
                <a:moveTo>
                  <a:pt x="0" y="0"/>
                </a:moveTo>
                <a:lnTo>
                  <a:pt x="6450214" y="0"/>
                </a:lnTo>
                <a:lnTo>
                  <a:pt x="6450214" y="3628245"/>
                </a:lnTo>
                <a:lnTo>
                  <a:pt x="0" y="36282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95250" cap="rnd">
            <a:solidFill>
              <a:srgbClr val="2e2526"/>
            </a:solidFill>
            <a:prstDash val="solid"/>
            <a:round/>
          </a:ln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5" name="TextBox 5"/>
          <p:cNvSpPr txBox="1"/>
          <p:nvPr/>
        </p:nvSpPr>
        <p:spPr>
          <a:xfrm>
            <a:off x="190500" y="99211"/>
            <a:ext cx="3620764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03 Service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995574" y="2268619"/>
            <a:ext cx="11617720" cy="2589130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조식 내용: 토스트, 씨리얼, 우유, 주스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이용 시간: 오전 8 ~ 9시 30분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현재 Open 기념 무료 제공 이벤트중(8월~종료시까지)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ko-KR" alt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월요일 휴무</a:t>
            </a:r>
            <a:endParaRPr lang="ko-KR" alt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09581" y="1713883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[조식제공]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47199" y="5143500"/>
            <a:ext cx="8018964" cy="4512163"/>
          </a:xfrm>
          <a:custGeom>
            <a:avLst/>
            <a:gdLst/>
            <a:rect l="l" t="t" r="r" b="b"/>
            <a:pathLst>
              <a:path w="8018964" h="4512163">
                <a:moveTo>
                  <a:pt x="0" y="0"/>
                </a:moveTo>
                <a:lnTo>
                  <a:pt x="8018963" y="0"/>
                </a:lnTo>
                <a:lnTo>
                  <a:pt x="8018963" y="4512163"/>
                </a:lnTo>
                <a:lnTo>
                  <a:pt x="0" y="45121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95250" cap="rnd">
            <a:solidFill>
              <a:srgbClr val="000000"/>
            </a:solidFill>
            <a:prstDash val="solid"/>
            <a:round/>
          </a:ln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4541963" cy="4427567"/>
          </a:xfrm>
          <a:custGeom>
            <a:avLst/>
            <a:gdLst/>
            <a:rect l="l" t="t" r="r" b="b"/>
            <a:pathLst>
              <a:path w="4541963" h="4427567">
                <a:moveTo>
                  <a:pt x="0" y="0"/>
                </a:moveTo>
                <a:lnTo>
                  <a:pt x="4541963" y="0"/>
                </a:lnTo>
                <a:lnTo>
                  <a:pt x="4541963" y="4427567"/>
                </a:lnTo>
                <a:lnTo>
                  <a:pt x="0" y="4427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 l="-29890"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4" name="TextBox 4"/>
          <p:cNvSpPr txBox="1"/>
          <p:nvPr/>
        </p:nvSpPr>
        <p:spPr>
          <a:xfrm>
            <a:off x="190500" y="99211"/>
            <a:ext cx="3620764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03 Service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995574" y="2268619"/>
            <a:ext cx="11617720" cy="2589130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옥외주차장, 기계식 주차장 완비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총 27대 주차 가능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장애인 주차 시설 완비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ko-KR" alt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대형버스 주차 가능한 공용주차장 인근에 위치함</a:t>
            </a:r>
            <a:endParaRPr lang="ko-KR" alt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09581" y="1713883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[주차시설]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2857" y="1488857"/>
            <a:ext cx="5847428" cy="3654643"/>
          </a:xfrm>
          <a:custGeom>
            <a:avLst/>
            <a:gdLst/>
            <a:ahLst/>
            <a:cxnLst/>
            <a:rect r="r" b="b" t="t" l="l"/>
            <a:pathLst>
              <a:path h="3654643" w="5847428">
                <a:moveTo>
                  <a:pt x="0" y="0"/>
                </a:moveTo>
                <a:lnTo>
                  <a:pt x="5847429" y="0"/>
                </a:lnTo>
                <a:lnTo>
                  <a:pt x="5847429" y="3654643"/>
                </a:lnTo>
                <a:lnTo>
                  <a:pt x="0" y="3654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47625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220286" y="1488857"/>
            <a:ext cx="5847428" cy="3654643"/>
          </a:xfrm>
          <a:custGeom>
            <a:avLst/>
            <a:gdLst/>
            <a:ahLst/>
            <a:cxnLst/>
            <a:rect r="r" b="b" t="t" l="l"/>
            <a:pathLst>
              <a:path h="3654643" w="5847428">
                <a:moveTo>
                  <a:pt x="0" y="0"/>
                </a:moveTo>
                <a:lnTo>
                  <a:pt x="5847428" y="0"/>
                </a:lnTo>
                <a:lnTo>
                  <a:pt x="5847428" y="3654643"/>
                </a:lnTo>
                <a:lnTo>
                  <a:pt x="0" y="3654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47625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372857" y="5143500"/>
            <a:ext cx="5847428" cy="3654643"/>
          </a:xfrm>
          <a:custGeom>
            <a:avLst/>
            <a:gdLst/>
            <a:ahLst/>
            <a:cxnLst/>
            <a:rect r="r" b="b" t="t" l="l"/>
            <a:pathLst>
              <a:path h="3654643" w="5847428">
                <a:moveTo>
                  <a:pt x="0" y="0"/>
                </a:moveTo>
                <a:lnTo>
                  <a:pt x="5847429" y="0"/>
                </a:lnTo>
                <a:lnTo>
                  <a:pt x="5847429" y="3654643"/>
                </a:lnTo>
                <a:lnTo>
                  <a:pt x="0" y="3654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47625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2067714" y="1488857"/>
            <a:ext cx="5847428" cy="3654643"/>
          </a:xfrm>
          <a:custGeom>
            <a:avLst/>
            <a:gdLst/>
            <a:ahLst/>
            <a:cxnLst/>
            <a:rect r="r" b="b" t="t" l="l"/>
            <a:pathLst>
              <a:path h="3654643" w="5847428">
                <a:moveTo>
                  <a:pt x="0" y="0"/>
                </a:moveTo>
                <a:lnTo>
                  <a:pt x="5847429" y="0"/>
                </a:lnTo>
                <a:lnTo>
                  <a:pt x="5847429" y="3654643"/>
                </a:lnTo>
                <a:lnTo>
                  <a:pt x="0" y="3654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47625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2067714" y="5143500"/>
            <a:ext cx="5847428" cy="3654643"/>
          </a:xfrm>
          <a:custGeom>
            <a:avLst/>
            <a:gdLst/>
            <a:ahLst/>
            <a:cxnLst/>
            <a:rect r="r" b="b" t="t" l="l"/>
            <a:pathLst>
              <a:path h="3654643" w="5847428">
                <a:moveTo>
                  <a:pt x="0" y="0"/>
                </a:moveTo>
                <a:lnTo>
                  <a:pt x="5847429" y="0"/>
                </a:lnTo>
                <a:lnTo>
                  <a:pt x="5847429" y="3654643"/>
                </a:lnTo>
                <a:lnTo>
                  <a:pt x="0" y="36546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47625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190500" y="99211"/>
            <a:ext cx="3620764" cy="640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</a:pPr>
            <a:r>
              <a:rPr lang="en-US" b="true" sz="3659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04 Photo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6220286" y="5143500"/>
            <a:ext cx="5847428" cy="3654643"/>
          </a:xfrm>
          <a:custGeom>
            <a:avLst/>
            <a:gdLst/>
            <a:ahLst/>
            <a:cxnLst/>
            <a:rect r="r" b="b" t="t" l="l"/>
            <a:pathLst>
              <a:path h="3654643" w="5847428">
                <a:moveTo>
                  <a:pt x="0" y="0"/>
                </a:moveTo>
                <a:lnTo>
                  <a:pt x="5847428" y="0"/>
                </a:lnTo>
                <a:lnTo>
                  <a:pt x="5847428" y="3654643"/>
                </a:lnTo>
                <a:lnTo>
                  <a:pt x="0" y="365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47625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25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19380" y="0"/>
            <a:ext cx="26926761" cy="10287000"/>
          </a:xfrm>
          <a:custGeom>
            <a:avLst/>
            <a:gdLst/>
            <a:ahLst/>
            <a:cxnLst/>
            <a:rect r="r" b="b" t="t" l="l"/>
            <a:pathLst>
              <a:path h="10287000" w="26926761">
                <a:moveTo>
                  <a:pt x="0" y="0"/>
                </a:moveTo>
                <a:lnTo>
                  <a:pt x="26926760" y="0"/>
                </a:lnTo>
                <a:lnTo>
                  <a:pt x="269267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6444" t="0" r="-45605" b="-661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990562" y="2939415"/>
            <a:ext cx="7268738" cy="4989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90"/>
              </a:lnSpc>
            </a:pPr>
            <a:r>
              <a:rPr lang="en-US" sz="3000">
                <a:solidFill>
                  <a:srgbClr val="FFFFFF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Location</a:t>
            </a:r>
          </a:p>
          <a:p>
            <a:pPr algn="l">
              <a:lnSpc>
                <a:spcPts val="6690"/>
              </a:lnSpc>
            </a:pPr>
            <a:r>
              <a:rPr lang="en-US" sz="3000">
                <a:solidFill>
                  <a:srgbClr val="FFFFFF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Room info</a:t>
            </a:r>
          </a:p>
          <a:p>
            <a:pPr algn="l">
              <a:lnSpc>
                <a:spcPts val="6690"/>
              </a:lnSpc>
            </a:pPr>
            <a:r>
              <a:rPr lang="en-US" sz="3000">
                <a:solidFill>
                  <a:srgbClr val="FFFFFF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Service</a:t>
            </a:r>
          </a:p>
          <a:p>
            <a:pPr algn="l">
              <a:lnSpc>
                <a:spcPts val="6690"/>
              </a:lnSpc>
            </a:pPr>
            <a:r>
              <a:rPr lang="en-US" sz="3000">
                <a:solidFill>
                  <a:srgbClr val="FFFFFF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Photo</a:t>
            </a:r>
          </a:p>
          <a:p>
            <a:pPr algn="l">
              <a:lnSpc>
                <a:spcPts val="6690"/>
              </a:lnSpc>
            </a:pPr>
            <a:r>
              <a:rPr lang="en-US" sz="3000">
                <a:solidFill>
                  <a:srgbClr val="FFFFFF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More info</a:t>
            </a:r>
          </a:p>
          <a:p>
            <a:pPr algn="l">
              <a:lnSpc>
                <a:spcPts val="6690"/>
              </a:lnSpc>
            </a:pPr>
            <a:r>
              <a:rPr lang="en-US" sz="3000">
                <a:solidFill>
                  <a:srgbClr val="FFFFFF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Contact us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838356" y="4627050"/>
            <a:ext cx="2938136" cy="91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27"/>
              </a:lnSpc>
              <a:spcBef>
                <a:spcPct val="0"/>
              </a:spcBef>
            </a:pPr>
            <a:r>
              <a:rPr lang="en-US" b="true" sz="5305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Contents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986507" y="2910840"/>
            <a:ext cx="465237" cy="4989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90"/>
              </a:lnSpc>
            </a:pPr>
            <a:r>
              <a:rPr lang="en-US" sz="3000" b="true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01</a:t>
            </a:r>
          </a:p>
          <a:p>
            <a:pPr algn="l">
              <a:lnSpc>
                <a:spcPts val="6690"/>
              </a:lnSpc>
            </a:pPr>
            <a:r>
              <a:rPr lang="en-US" sz="3000" b="true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02</a:t>
            </a:r>
          </a:p>
          <a:p>
            <a:pPr algn="l">
              <a:lnSpc>
                <a:spcPts val="6690"/>
              </a:lnSpc>
            </a:pPr>
            <a:r>
              <a:rPr lang="en-US" sz="3000" b="true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03</a:t>
            </a:r>
          </a:p>
          <a:p>
            <a:pPr algn="l">
              <a:lnSpc>
                <a:spcPts val="6690"/>
              </a:lnSpc>
            </a:pPr>
            <a:r>
              <a:rPr lang="en-US" sz="3000" b="true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04</a:t>
            </a:r>
          </a:p>
          <a:p>
            <a:pPr algn="l">
              <a:lnSpc>
                <a:spcPts val="6690"/>
              </a:lnSpc>
            </a:pPr>
            <a:r>
              <a:rPr lang="en-US" sz="3000" b="true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05</a:t>
            </a:r>
          </a:p>
          <a:p>
            <a:pPr algn="l">
              <a:lnSpc>
                <a:spcPts val="6690"/>
              </a:lnSpc>
            </a:pPr>
            <a:r>
              <a:rPr lang="en-US" sz="3000" b="true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06</a:t>
            </a:r>
          </a:p>
        </p:txBody>
      </p:sp>
    </p:spTree>
  </p:cSld>
  <p:clrMapOvr>
    <a:masterClrMapping/>
  </p:clrMapOvr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1028" y="4264914"/>
            <a:ext cx="1989793" cy="1599296"/>
          </a:xfrm>
          <a:custGeom>
            <a:avLst/>
            <a:gdLst/>
            <a:rect l="l" t="t" r="r" b="b"/>
            <a:pathLst>
              <a:path w="1989793" h="1599296">
                <a:moveTo>
                  <a:pt x="0" y="0"/>
                </a:moveTo>
                <a:lnTo>
                  <a:pt x="1989793" y="0"/>
                </a:lnTo>
                <a:lnTo>
                  <a:pt x="1989793" y="1599296"/>
                </a:lnTo>
                <a:lnTo>
                  <a:pt x="0" y="15992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3" name="Freeform 3"/>
          <p:cNvSpPr/>
          <p:nvPr/>
        </p:nvSpPr>
        <p:spPr>
          <a:xfrm>
            <a:off x="1028700" y="1625214"/>
            <a:ext cx="1496500" cy="1496500"/>
          </a:xfrm>
          <a:custGeom>
            <a:avLst/>
            <a:gdLst/>
            <a:rect l="l" t="t" r="r" b="b"/>
            <a:pathLst>
              <a:path w="1496500" h="1496500">
                <a:moveTo>
                  <a:pt x="0" y="0"/>
                </a:moveTo>
                <a:lnTo>
                  <a:pt x="1496500" y="0"/>
                </a:lnTo>
                <a:lnTo>
                  <a:pt x="1496500" y="1496501"/>
                </a:lnTo>
                <a:lnTo>
                  <a:pt x="0" y="14965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4" name="Freeform 4"/>
          <p:cNvSpPr/>
          <p:nvPr/>
        </p:nvSpPr>
        <p:spPr>
          <a:xfrm>
            <a:off x="751028" y="7165086"/>
            <a:ext cx="1989793" cy="1554526"/>
          </a:xfrm>
          <a:custGeom>
            <a:avLst/>
            <a:gdLst/>
            <a:rect l="l" t="t" r="r" b="b"/>
            <a:pathLst>
              <a:path w="1989793" h="1554526">
                <a:moveTo>
                  <a:pt x="0" y="0"/>
                </a:moveTo>
                <a:lnTo>
                  <a:pt x="1989793" y="0"/>
                </a:lnTo>
                <a:lnTo>
                  <a:pt x="1989793" y="1554526"/>
                </a:lnTo>
                <a:lnTo>
                  <a:pt x="0" y="15545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5" name="TextBox 5"/>
          <p:cNvSpPr txBox="1"/>
          <p:nvPr/>
        </p:nvSpPr>
        <p:spPr>
          <a:xfrm>
            <a:off x="190500" y="99211"/>
            <a:ext cx="3620764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05 More info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104947" y="2092718"/>
            <a:ext cx="11617720" cy="12881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체크인 : 오후 3시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체크아웃: 오전 11시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24200" y="1562100"/>
            <a:ext cx="5086551" cy="64324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[체크인</a:t>
            </a:r>
            <a:r>
              <a:rPr lang="ko-KR" alt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/</a:t>
            </a:r>
            <a:r>
              <a:rPr lang="ko-KR" alt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체크아웃]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104947" y="4733925"/>
            <a:ext cx="11617720" cy="12881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연중무휴 오전 8시 ~ 오후 11시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프런트 운영 외 시간에는 키오스크를 통한 입실 가능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318955" y="4179189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[프런트 데스크]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104946" y="7634097"/>
            <a:ext cx="14116254" cy="193852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인</a:t>
            </a:r>
            <a:r>
              <a:rPr lang="ko-KR" alt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기준</a:t>
            </a: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원 초과 시 성인 기준 1인당 2만원(1박당)의 추가 요금 발생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침구 추가는 추가 요금 없이 VIP실만 가능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ko-KR" alt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취소 및 환불은 사전 약정에 따름</a:t>
            </a:r>
            <a:endParaRPr lang="ko-KR" alt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318955" y="7079361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[추가요금 발생안내]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0500" y="99211"/>
            <a:ext cx="3620764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06 Contact us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803938" y="4132707"/>
            <a:ext cx="12680121" cy="323011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대표: 안준모</a:t>
            </a:r>
            <a:r>
              <a:rPr lang="ko-KR" alt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                 </a:t>
            </a: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010-5516-6037</a:t>
            </a:r>
            <a:endParaRPr lang="en-US" altLang="ko-KR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Tel: 033-633-5000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algn="l">
              <a:lnSpc>
                <a:spcPts val="5123"/>
              </a:lnSpc>
              <a:defRPr/>
            </a:pP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Fax:033-635-8500</a:t>
            </a:r>
            <a:endParaRPr lang="en-US" altLang="ko-KR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E-mail: berithofficial@naver.com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Blog: </a:t>
            </a:r>
            <a:r>
              <a:rPr lang="en-US" sz="3659" b="1" u="sng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  <a:hlinkClick r:id="rId2" tooltip="https://blog.naver.com/berithofficial"/>
              </a:rPr>
              <a:t>https://blog.naver.com/berithofficial</a:t>
            </a:r>
            <a:endParaRPr lang="en-US" sz="3659" b="1" u="sng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8150" y="5485475"/>
            <a:ext cx="7351150" cy="4135022"/>
          </a:xfrm>
          <a:custGeom>
            <a:avLst/>
            <a:gdLst/>
            <a:rect l="l" t="t" r="r" b="b"/>
            <a:pathLst>
              <a:path w="7351150" h="4135022">
                <a:moveTo>
                  <a:pt x="0" y="0"/>
                </a:moveTo>
                <a:lnTo>
                  <a:pt x="7351150" y="0"/>
                </a:lnTo>
                <a:lnTo>
                  <a:pt x="7351150" y="4135022"/>
                </a:lnTo>
                <a:lnTo>
                  <a:pt x="0" y="41350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95250" cap="rnd">
            <a:solidFill>
              <a:srgbClr val="000000"/>
            </a:solidFill>
            <a:prstDash val="solid"/>
            <a:round/>
          </a:ln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3" name="Freeform 3"/>
          <p:cNvSpPr/>
          <p:nvPr/>
        </p:nvSpPr>
        <p:spPr>
          <a:xfrm>
            <a:off x="1570957" y="1028700"/>
            <a:ext cx="4461343" cy="4260815"/>
          </a:xfrm>
          <a:custGeom>
            <a:avLst/>
            <a:gdLst/>
            <a:rect l="l" t="t" r="r" b="b"/>
            <a:pathLst>
              <a:path w="4461343" h="4260815">
                <a:moveTo>
                  <a:pt x="0" y="0"/>
                </a:moveTo>
                <a:lnTo>
                  <a:pt x="4461343" y="0"/>
                </a:lnTo>
                <a:lnTo>
                  <a:pt x="4461343" y="4260815"/>
                </a:lnTo>
                <a:lnTo>
                  <a:pt x="0" y="4260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 l="-35080" r="-19270"/>
            </a:stretch>
          </a:blipFill>
          <a:ln w="95250" cap="rnd">
            <a:solidFill>
              <a:srgbClr val="2e2526"/>
            </a:solidFill>
            <a:prstDash val="solid"/>
            <a:round/>
          </a:ln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99211"/>
            <a:ext cx="2888428" cy="6405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ctr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01 Location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423064" y="2262615"/>
            <a:ext cx="10264736" cy="258561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호텔명: 베리트 호텔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T</a:t>
            </a: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el</a:t>
            </a: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: 033-633-5000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Fax: 033-635-8500</a:t>
            </a:r>
            <a:endParaRPr lang="en-US" altLang="ko-KR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도로명: 강원 속초시 </a:t>
            </a:r>
            <a:r>
              <a:rPr lang="ko-KR" alt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교동 </a:t>
            </a: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교동로1길 10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165883" y="6505816"/>
            <a:ext cx="6742267" cy="2583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청초호 호수공원 도보 2분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속초항 차량 8분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속초 중앙시장 도보 10분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문우당 서림 도보 10초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46518" y="1565003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[호텔 정보]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489025" y="5818850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[주변 명소]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6082" y="1376643"/>
            <a:ext cx="4598961" cy="4598961"/>
          </a:xfrm>
          <a:custGeom>
            <a:avLst/>
            <a:gdLst/>
            <a:rect l="l" t="t" r="r" b="b"/>
            <a:pathLst>
              <a:path w="4598961" h="4598961">
                <a:moveTo>
                  <a:pt x="0" y="0"/>
                </a:moveTo>
                <a:lnTo>
                  <a:pt x="4598961" y="0"/>
                </a:lnTo>
                <a:lnTo>
                  <a:pt x="4598961" y="4598961"/>
                </a:lnTo>
                <a:lnTo>
                  <a:pt x="0" y="4598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3" name="Freeform 3"/>
          <p:cNvSpPr/>
          <p:nvPr/>
        </p:nvSpPr>
        <p:spPr>
          <a:xfrm>
            <a:off x="3414255" y="6870954"/>
            <a:ext cx="11459490" cy="2678656"/>
          </a:xfrm>
          <a:custGeom>
            <a:avLst/>
            <a:gdLst/>
            <a:rect l="l" t="t" r="r" b="b"/>
            <a:pathLst>
              <a:path w="11459490" h="2678656">
                <a:moveTo>
                  <a:pt x="0" y="0"/>
                </a:moveTo>
                <a:lnTo>
                  <a:pt x="11459490" y="0"/>
                </a:lnTo>
                <a:lnTo>
                  <a:pt x="11459490" y="2678656"/>
                </a:lnTo>
                <a:lnTo>
                  <a:pt x="0" y="2678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4" name="TextBox 4"/>
          <p:cNvSpPr txBox="1"/>
          <p:nvPr/>
        </p:nvSpPr>
        <p:spPr>
          <a:xfrm>
            <a:off x="190500" y="99211"/>
            <a:ext cx="6962022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02 Room info: 디럭스 트윈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995574" y="2106694"/>
            <a:ext cx="5920914" cy="19358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일~목요일: 60,000원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금요일: 80,000원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토요일: 120,000원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09581" y="1551958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[가격]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09581" y="4780407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[구성]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165280" y="2106694"/>
            <a:ext cx="11617720" cy="64603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ko-KR" alt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기준 </a:t>
            </a:r>
            <a:r>
              <a:rPr lang="en-US" altLang="ko-KR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인 (최대 </a:t>
            </a:r>
            <a:r>
              <a:rPr lang="en-US" altLang="ko-KR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인)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379287" y="1551958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[인원]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995574" y="5335143"/>
            <a:ext cx="11617720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침실1, 침대2, 욕실1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2594652" y="1028700"/>
            <a:ext cx="13098696" cy="8711749"/>
            <a:chOff x="0" y="0"/>
            <a:chExt cx="3449862" cy="2294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9862" cy="2294452"/>
            </a:xfrm>
            <a:custGeom>
              <a:avLst/>
              <a:gdLst/>
              <a:rect l="l" t="t" r="r" b="b"/>
              <a:pathLst>
                <a:path w="3449862" h="2294452">
                  <a:moveTo>
                    <a:pt x="0" y="0"/>
                  </a:moveTo>
                  <a:lnTo>
                    <a:pt x="3449862" y="0"/>
                  </a:lnTo>
                  <a:lnTo>
                    <a:pt x="3449862" y="2294452"/>
                  </a:lnTo>
                  <a:lnTo>
                    <a:pt x="0" y="2294452"/>
                  </a:lnTo>
                  <a:close/>
                </a:path>
              </a:pathLst>
            </a:custGeom>
            <a:solidFill>
              <a:srgbClr val="272222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449862" cy="2342077"/>
            </a:xfrm>
            <a:prstGeom prst="rect">
              <a:avLst/>
            </a:prstGeom>
          </p:spPr>
          <p:txBody>
            <a:bodyPr lIns="50800" tIns="50800" rIns="50800" bIns="5080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 lang="ko-KR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28464" y="1028700"/>
            <a:ext cx="6564884" cy="4475386"/>
            <a:chOff x="0" y="0"/>
            <a:chExt cx="2099261" cy="1431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9261" cy="1431099"/>
            </a:xfrm>
            <a:custGeom>
              <a:avLst/>
              <a:gdLst/>
              <a:rect l="l" t="t" r="r" b="b"/>
              <a:pathLst>
                <a:path w="2099261" h="1431099">
                  <a:moveTo>
                    <a:pt x="0" y="0"/>
                  </a:moveTo>
                  <a:lnTo>
                    <a:pt x="2099261" y="0"/>
                  </a:lnTo>
                  <a:lnTo>
                    <a:pt x="2099261" y="1431099"/>
                  </a:lnTo>
                  <a:lnTo>
                    <a:pt x="0" y="1431099"/>
                  </a:lnTo>
                  <a:close/>
                </a:path>
              </a:pathLst>
            </a:custGeom>
            <a:solidFill>
              <a:srgbClr val="e3e1de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099261" cy="1450150"/>
            </a:xfrm>
            <a:prstGeom prst="rect">
              <a:avLst/>
            </a:prstGeom>
          </p:spPr>
          <p:txBody>
            <a:bodyPr lIns="29278" tIns="29278" rIns="29278" bIns="29278" anchor="ctr"/>
            <a:lstStyle/>
            <a:p>
              <a:pPr algn="ctr">
                <a:lnSpc>
                  <a:spcPts val="1694"/>
                </a:lnSpc>
                <a:defRPr/>
              </a:pPr>
              <a:endParaRPr lang="ko-KR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2852465" y="1273914"/>
            <a:ext cx="6018187" cy="3984957"/>
            <a:chOff x="0" y="0"/>
            <a:chExt cx="9793748" cy="64849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93749" cy="6484955"/>
            </a:xfrm>
            <a:custGeom>
              <a:avLst/>
              <a:gdLst/>
              <a:rect l="l" t="t" r="r" b="b"/>
              <a:pathLst>
                <a:path w="9793749" h="6484955">
                  <a:moveTo>
                    <a:pt x="0" y="0"/>
                  </a:moveTo>
                  <a:lnTo>
                    <a:pt x="9793749" y="0"/>
                  </a:lnTo>
                  <a:lnTo>
                    <a:pt x="9793749" y="6484955"/>
                  </a:lnTo>
                  <a:lnTo>
                    <a:pt x="0" y="6484955"/>
                  </a:lnTo>
                  <a:close/>
                </a:path>
              </a:pathLst>
            </a:custGeom>
            <a:blipFill rotWithShape="1">
              <a:blip r:embed="rId2"/>
              <a:stretch>
                <a:fillRect t="-310" b="-31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0">
            <a:off x="9386276" y="1273914"/>
            <a:ext cx="6018187" cy="3984957"/>
            <a:chOff x="0" y="0"/>
            <a:chExt cx="9793748" cy="64849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93749" cy="6484955"/>
            </a:xfrm>
            <a:custGeom>
              <a:avLst/>
              <a:gdLst/>
              <a:rect l="l" t="t" r="r" b="b"/>
              <a:pathLst>
                <a:path w="9793749" h="6484955">
                  <a:moveTo>
                    <a:pt x="0" y="0"/>
                  </a:moveTo>
                  <a:lnTo>
                    <a:pt x="9793749" y="0"/>
                  </a:lnTo>
                  <a:lnTo>
                    <a:pt x="9793749" y="6484955"/>
                  </a:lnTo>
                  <a:lnTo>
                    <a:pt x="0" y="6484955"/>
                  </a:lnTo>
                  <a:close/>
                </a:path>
              </a:pathLst>
            </a:custGeom>
            <a:blipFill rotWithShape="1">
              <a:blip r:embed="rId3"/>
              <a:stretch>
                <a:fillRect t="-310" b="-310"/>
              </a:stretch>
            </a:blipFill>
            <a:ln cap="sq">
              <a:noFill/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0">
            <a:off x="9450413" y="5875134"/>
            <a:ext cx="6018187" cy="3687966"/>
            <a:chOff x="0" y="0"/>
            <a:chExt cx="9793748" cy="60016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793749" cy="6001643"/>
            </a:xfrm>
            <a:custGeom>
              <a:avLst/>
              <a:gdLst/>
              <a:rect l="l" t="t" r="r" b="b"/>
              <a:pathLst>
                <a:path w="9793749" h="6001643">
                  <a:moveTo>
                    <a:pt x="0" y="0"/>
                  </a:moveTo>
                  <a:lnTo>
                    <a:pt x="9793749" y="0"/>
                  </a:lnTo>
                  <a:lnTo>
                    <a:pt x="9793749" y="6001643"/>
                  </a:lnTo>
                  <a:lnTo>
                    <a:pt x="0" y="6001643"/>
                  </a:lnTo>
                  <a:close/>
                </a:path>
              </a:pathLst>
            </a:custGeom>
            <a:blipFill rotWithShape="1">
              <a:blip r:embed="rId4"/>
              <a:stretch>
                <a:fillRect t="-4360" b="-436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0">
            <a:off x="2594652" y="5504086"/>
            <a:ext cx="6533811" cy="4236363"/>
            <a:chOff x="0" y="0"/>
            <a:chExt cx="2089325" cy="13546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89325" cy="1354667"/>
            </a:xfrm>
            <a:custGeom>
              <a:avLst/>
              <a:gdLst/>
              <a:rect l="l" t="t" r="r" b="b"/>
              <a:pathLst>
                <a:path w="2089325" h="1354667">
                  <a:moveTo>
                    <a:pt x="0" y="0"/>
                  </a:moveTo>
                  <a:lnTo>
                    <a:pt x="2089325" y="0"/>
                  </a:lnTo>
                  <a:lnTo>
                    <a:pt x="2089325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e3e1de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2089325" cy="1373717"/>
            </a:xfrm>
            <a:prstGeom prst="rect">
              <a:avLst/>
            </a:prstGeom>
          </p:spPr>
          <p:txBody>
            <a:bodyPr lIns="29278" tIns="29278" rIns="29278" bIns="29278" anchor="ctr"/>
            <a:lstStyle/>
            <a:p>
              <a:pPr algn="ctr">
                <a:lnSpc>
                  <a:spcPts val="1694"/>
                </a:lnSpc>
                <a:defRPr/>
              </a:pPr>
              <a:endParaRPr lang="ko-KR" altLang="en-US"/>
            </a:p>
          </p:txBody>
        </p:sp>
      </p:grpSp>
      <p:grpSp>
        <p:nvGrpSpPr>
          <p:cNvPr id="17" name="Group 17"/>
          <p:cNvGrpSpPr/>
          <p:nvPr/>
        </p:nvGrpSpPr>
        <p:grpSpPr>
          <a:xfrm rot="0">
            <a:off x="2852465" y="5778284"/>
            <a:ext cx="6018187" cy="3687966"/>
            <a:chOff x="0" y="0"/>
            <a:chExt cx="9793748" cy="600164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793749" cy="6001643"/>
            </a:xfrm>
            <a:custGeom>
              <a:avLst/>
              <a:gdLst/>
              <a:rect l="l" t="t" r="r" b="b"/>
              <a:pathLst>
                <a:path w="9793749" h="6001643">
                  <a:moveTo>
                    <a:pt x="0" y="0"/>
                  </a:moveTo>
                  <a:lnTo>
                    <a:pt x="9793749" y="0"/>
                  </a:lnTo>
                  <a:lnTo>
                    <a:pt x="9793749" y="6001643"/>
                  </a:lnTo>
                  <a:lnTo>
                    <a:pt x="0" y="6001643"/>
                  </a:lnTo>
                  <a:close/>
                </a:path>
              </a:pathLst>
            </a:custGeom>
            <a:blipFill rotWithShape="1">
              <a:blip r:embed="rId5"/>
              <a:stretch>
                <a:fillRect t="-4360" b="-436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90500" y="99211"/>
            <a:ext cx="6962022" cy="64373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02 Room info: 디럭스 트윈</a:t>
            </a:r>
            <a:r>
              <a:rPr lang="ko-KR" alt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(5</a:t>
            </a:r>
            <a:r>
              <a:rPr lang="ko-KR" alt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실</a:t>
            </a: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)</a:t>
            </a:r>
            <a:endParaRPr lang="en-US" altLang="ko-KR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95375"/>
            <a:ext cx="4598961" cy="4598961"/>
          </a:xfrm>
          <a:custGeom>
            <a:avLst/>
            <a:gdLst/>
            <a:rect l="l" t="t" r="r" b="b"/>
            <a:pathLst>
              <a:path w="4598961" h="4598961">
                <a:moveTo>
                  <a:pt x="0" y="0"/>
                </a:moveTo>
                <a:lnTo>
                  <a:pt x="4598961" y="0"/>
                </a:lnTo>
                <a:lnTo>
                  <a:pt x="4598961" y="4598961"/>
                </a:lnTo>
                <a:lnTo>
                  <a:pt x="0" y="4598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3" name="Freeform 3"/>
          <p:cNvSpPr/>
          <p:nvPr/>
        </p:nvSpPr>
        <p:spPr>
          <a:xfrm>
            <a:off x="3493371" y="6616631"/>
            <a:ext cx="11301259" cy="2641669"/>
          </a:xfrm>
          <a:custGeom>
            <a:avLst/>
            <a:gdLst/>
            <a:rect l="l" t="t" r="r" b="b"/>
            <a:pathLst>
              <a:path w="11301259" h="2641669">
                <a:moveTo>
                  <a:pt x="0" y="0"/>
                </a:moveTo>
                <a:lnTo>
                  <a:pt x="11301258" y="0"/>
                </a:lnTo>
                <a:lnTo>
                  <a:pt x="11301258" y="2641669"/>
                </a:lnTo>
                <a:lnTo>
                  <a:pt x="0" y="26416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4" name="TextBox 4"/>
          <p:cNvSpPr txBox="1"/>
          <p:nvPr/>
        </p:nvSpPr>
        <p:spPr>
          <a:xfrm>
            <a:off x="190500" y="99211"/>
            <a:ext cx="6962022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02 Room info: 디럭스 더블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995574" y="2106694"/>
            <a:ext cx="11617720" cy="19358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일~목요일: 60,000원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금요일: 80,000원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토요일: 120,000원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09581" y="1551958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[가격]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09581" y="4780407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[구성]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165280" y="2106694"/>
            <a:ext cx="11617720" cy="64603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ko-KR" alt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기준 </a:t>
            </a: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2인 (최대 2인)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379287" y="1551958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[인원]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995574" y="5335143"/>
            <a:ext cx="11617720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침실1, 침대1, 욕실1, 장애인 편의 시설 구비(2객실)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2594652" y="1028700"/>
            <a:ext cx="13098696" cy="8711749"/>
            <a:chOff x="0" y="0"/>
            <a:chExt cx="3449862" cy="2294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9862" cy="2294452"/>
            </a:xfrm>
            <a:custGeom>
              <a:avLst/>
              <a:gdLst/>
              <a:rect l="l" t="t" r="r" b="b"/>
              <a:pathLst>
                <a:path w="3449862" h="2294452">
                  <a:moveTo>
                    <a:pt x="0" y="0"/>
                  </a:moveTo>
                  <a:lnTo>
                    <a:pt x="3449862" y="0"/>
                  </a:lnTo>
                  <a:lnTo>
                    <a:pt x="3449862" y="2294452"/>
                  </a:lnTo>
                  <a:lnTo>
                    <a:pt x="0" y="2294452"/>
                  </a:lnTo>
                  <a:close/>
                </a:path>
              </a:pathLst>
            </a:custGeom>
            <a:solidFill>
              <a:srgbClr val="272222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449862" cy="2342077"/>
            </a:xfrm>
            <a:prstGeom prst="rect">
              <a:avLst/>
            </a:prstGeom>
          </p:spPr>
          <p:txBody>
            <a:bodyPr lIns="50800" tIns="50800" rIns="50800" bIns="5080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 lang="ko-KR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28464" y="1028700"/>
            <a:ext cx="6564884" cy="4475386"/>
            <a:chOff x="0" y="0"/>
            <a:chExt cx="2099261" cy="1431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9261" cy="1431099"/>
            </a:xfrm>
            <a:custGeom>
              <a:avLst/>
              <a:gdLst/>
              <a:rect l="l" t="t" r="r" b="b"/>
              <a:pathLst>
                <a:path w="2099261" h="1431099">
                  <a:moveTo>
                    <a:pt x="0" y="0"/>
                  </a:moveTo>
                  <a:lnTo>
                    <a:pt x="2099261" y="0"/>
                  </a:lnTo>
                  <a:lnTo>
                    <a:pt x="2099261" y="1431099"/>
                  </a:lnTo>
                  <a:lnTo>
                    <a:pt x="0" y="1431099"/>
                  </a:lnTo>
                  <a:close/>
                </a:path>
              </a:pathLst>
            </a:custGeom>
            <a:solidFill>
              <a:srgbClr val="e3e1de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099261" cy="1450150"/>
            </a:xfrm>
            <a:prstGeom prst="rect">
              <a:avLst/>
            </a:prstGeom>
          </p:spPr>
          <p:txBody>
            <a:bodyPr lIns="29278" tIns="29278" rIns="29278" bIns="29278" anchor="ctr"/>
            <a:lstStyle/>
            <a:p>
              <a:pPr algn="ctr">
                <a:lnSpc>
                  <a:spcPts val="1694"/>
                </a:lnSpc>
                <a:defRPr/>
              </a:pPr>
              <a:endParaRPr lang="ko-KR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2852465" y="1273914"/>
            <a:ext cx="6018187" cy="3984957"/>
            <a:chOff x="0" y="0"/>
            <a:chExt cx="9793748" cy="64849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93749" cy="6484955"/>
            </a:xfrm>
            <a:custGeom>
              <a:avLst/>
              <a:gdLst/>
              <a:rect l="l" t="t" r="r" b="b"/>
              <a:pathLst>
                <a:path w="9793749" h="6484955">
                  <a:moveTo>
                    <a:pt x="0" y="0"/>
                  </a:moveTo>
                  <a:lnTo>
                    <a:pt x="9793749" y="0"/>
                  </a:lnTo>
                  <a:lnTo>
                    <a:pt x="9793749" y="6484955"/>
                  </a:lnTo>
                  <a:lnTo>
                    <a:pt x="0" y="6484955"/>
                  </a:lnTo>
                  <a:close/>
                </a:path>
              </a:pathLst>
            </a:custGeom>
            <a:blipFill rotWithShape="1">
              <a:blip r:embed="rId2"/>
              <a:stretch>
                <a:fillRect t="-310" b="-31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0">
            <a:off x="9386276" y="1273914"/>
            <a:ext cx="6018187" cy="3984957"/>
            <a:chOff x="0" y="0"/>
            <a:chExt cx="9793748" cy="64849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93749" cy="6484955"/>
            </a:xfrm>
            <a:custGeom>
              <a:avLst/>
              <a:gdLst/>
              <a:rect l="l" t="t" r="r" b="b"/>
              <a:pathLst>
                <a:path w="9793749" h="6484955">
                  <a:moveTo>
                    <a:pt x="0" y="0"/>
                  </a:moveTo>
                  <a:lnTo>
                    <a:pt x="9793749" y="0"/>
                  </a:lnTo>
                  <a:lnTo>
                    <a:pt x="9793749" y="6484955"/>
                  </a:lnTo>
                  <a:lnTo>
                    <a:pt x="0" y="6484955"/>
                  </a:lnTo>
                  <a:close/>
                </a:path>
              </a:pathLst>
            </a:custGeom>
            <a:blipFill rotWithShape="1">
              <a:blip r:embed="rId3"/>
              <a:stretch>
                <a:fillRect t="-310" b="-310"/>
              </a:stretch>
            </a:blipFill>
            <a:ln cap="sq">
              <a:noFill/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0">
            <a:off x="9386276" y="5775429"/>
            <a:ext cx="6018187" cy="3687966"/>
            <a:chOff x="0" y="0"/>
            <a:chExt cx="9793748" cy="60016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793749" cy="6001643"/>
            </a:xfrm>
            <a:custGeom>
              <a:avLst/>
              <a:gdLst/>
              <a:rect l="l" t="t" r="r" b="b"/>
              <a:pathLst>
                <a:path w="9793749" h="6001643">
                  <a:moveTo>
                    <a:pt x="0" y="0"/>
                  </a:moveTo>
                  <a:lnTo>
                    <a:pt x="9793749" y="0"/>
                  </a:lnTo>
                  <a:lnTo>
                    <a:pt x="9793749" y="6001643"/>
                  </a:lnTo>
                  <a:lnTo>
                    <a:pt x="0" y="6001643"/>
                  </a:lnTo>
                  <a:close/>
                </a:path>
              </a:pathLst>
            </a:custGeom>
            <a:blipFill rotWithShape="1">
              <a:blip r:embed="rId4"/>
              <a:stretch>
                <a:fillRect t="-4360" b="-436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0">
            <a:off x="2594652" y="5504086"/>
            <a:ext cx="6533811" cy="4236363"/>
            <a:chOff x="0" y="0"/>
            <a:chExt cx="2089325" cy="13546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89325" cy="1354667"/>
            </a:xfrm>
            <a:custGeom>
              <a:avLst/>
              <a:gdLst/>
              <a:rect l="l" t="t" r="r" b="b"/>
              <a:pathLst>
                <a:path w="2089325" h="1354667">
                  <a:moveTo>
                    <a:pt x="0" y="0"/>
                  </a:moveTo>
                  <a:lnTo>
                    <a:pt x="2089325" y="0"/>
                  </a:lnTo>
                  <a:lnTo>
                    <a:pt x="2089325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e3e1de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2089325" cy="1373717"/>
            </a:xfrm>
            <a:prstGeom prst="rect">
              <a:avLst/>
            </a:prstGeom>
          </p:spPr>
          <p:txBody>
            <a:bodyPr lIns="29278" tIns="29278" rIns="29278" bIns="29278" anchor="ctr"/>
            <a:lstStyle/>
            <a:p>
              <a:pPr algn="ctr">
                <a:lnSpc>
                  <a:spcPts val="1694"/>
                </a:lnSpc>
                <a:defRPr/>
              </a:pPr>
              <a:endParaRPr lang="ko-KR" altLang="en-US"/>
            </a:p>
          </p:txBody>
        </p:sp>
      </p:grpSp>
      <p:grpSp>
        <p:nvGrpSpPr>
          <p:cNvPr id="17" name="Group 17"/>
          <p:cNvGrpSpPr/>
          <p:nvPr/>
        </p:nvGrpSpPr>
        <p:grpSpPr>
          <a:xfrm rot="0">
            <a:off x="2852465" y="5778284"/>
            <a:ext cx="6018187" cy="3687966"/>
            <a:chOff x="0" y="0"/>
            <a:chExt cx="9793748" cy="600164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793749" cy="6001643"/>
            </a:xfrm>
            <a:custGeom>
              <a:avLst/>
              <a:gdLst/>
              <a:rect l="l" t="t" r="r" b="b"/>
              <a:pathLst>
                <a:path w="9793749" h="6001643">
                  <a:moveTo>
                    <a:pt x="0" y="0"/>
                  </a:moveTo>
                  <a:lnTo>
                    <a:pt x="9793749" y="0"/>
                  </a:lnTo>
                  <a:lnTo>
                    <a:pt x="9793749" y="6001643"/>
                  </a:lnTo>
                  <a:lnTo>
                    <a:pt x="0" y="6001643"/>
                  </a:lnTo>
                  <a:close/>
                </a:path>
              </a:pathLst>
            </a:custGeom>
            <a:blipFill rotWithShape="1">
              <a:blip r:embed="rId5"/>
              <a:stretch>
                <a:fillRect t="-4360" b="-436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90500" y="99211"/>
            <a:ext cx="6962022" cy="64373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02 Room info: 디럭스 더블</a:t>
            </a:r>
            <a:r>
              <a:rPr lang="ko-KR" alt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(10</a:t>
            </a:r>
            <a:r>
              <a:rPr lang="ko-KR" alt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실</a:t>
            </a: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)</a:t>
            </a:r>
            <a:endParaRPr lang="en-US" altLang="ko-KR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95375"/>
            <a:ext cx="4598961" cy="4598961"/>
          </a:xfrm>
          <a:custGeom>
            <a:avLst/>
            <a:gdLst/>
            <a:rect l="l" t="t" r="r" b="b"/>
            <a:pathLst>
              <a:path w="4598961" h="4598961">
                <a:moveTo>
                  <a:pt x="0" y="0"/>
                </a:moveTo>
                <a:lnTo>
                  <a:pt x="4598961" y="0"/>
                </a:lnTo>
                <a:lnTo>
                  <a:pt x="4598961" y="4598961"/>
                </a:lnTo>
                <a:lnTo>
                  <a:pt x="0" y="4598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3" name="Freeform 3"/>
          <p:cNvSpPr/>
          <p:nvPr/>
        </p:nvSpPr>
        <p:spPr>
          <a:xfrm>
            <a:off x="3493371" y="6589686"/>
            <a:ext cx="11301259" cy="2641669"/>
          </a:xfrm>
          <a:custGeom>
            <a:avLst/>
            <a:gdLst/>
            <a:rect l="l" t="t" r="r" b="b"/>
            <a:pathLst>
              <a:path w="11301259" h="2641669">
                <a:moveTo>
                  <a:pt x="0" y="0"/>
                </a:moveTo>
                <a:lnTo>
                  <a:pt x="11301258" y="0"/>
                </a:lnTo>
                <a:lnTo>
                  <a:pt x="11301258" y="2641669"/>
                </a:lnTo>
                <a:lnTo>
                  <a:pt x="0" y="26416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4" name="TextBox 4"/>
          <p:cNvSpPr txBox="1"/>
          <p:nvPr/>
        </p:nvSpPr>
        <p:spPr>
          <a:xfrm>
            <a:off x="190500" y="99211"/>
            <a:ext cx="6962022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02 Room info: 스위트 트윈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995574" y="2106694"/>
            <a:ext cx="11617720" cy="19358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일~목요일: 80,000원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금요일: 95,000원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토요일: 155,000원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09581" y="1551958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[가격]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09581" y="4780407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[구성]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165280" y="2106694"/>
            <a:ext cx="11617720" cy="64603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ko-KR" alt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기준 </a:t>
            </a:r>
            <a:r>
              <a:rPr lang="en-US" altLang="ko-KR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인 (최대 </a:t>
            </a:r>
            <a:r>
              <a:rPr lang="en-US" altLang="ko-KR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인)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379287" y="1551958"/>
            <a:ext cx="5086551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[인원]</a:t>
            </a:r>
            <a:endParaRPr lang="en-US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995574" y="5335143"/>
            <a:ext cx="11617720" cy="6404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790192" lvl="1" indent="-395096" algn="l">
              <a:lnSpc>
                <a:spcPts val="5123"/>
              </a:lnSpc>
              <a:buFont typeface="Arial"/>
              <a:buChar char="•"/>
              <a:defRPr/>
            </a:pPr>
            <a:r>
              <a:rPr lang="en-US" sz="3659">
                <a:solidFill>
                  <a:srgbClr val="2e2526"/>
                </a:solidFill>
                <a:latin typeface="Raleway"/>
                <a:ea typeface="Raleway"/>
                <a:cs typeface="Raleway"/>
                <a:sym typeface="Raleway"/>
              </a:rPr>
              <a:t>침실1, 침대2, 욕실1</a:t>
            </a:r>
            <a:endParaRPr lang="en-US" sz="3659">
              <a:solidFill>
                <a:srgbClr val="2e25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4eb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2594652" y="1028700"/>
            <a:ext cx="13098696" cy="8711749"/>
            <a:chOff x="0" y="0"/>
            <a:chExt cx="3449862" cy="2294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9862" cy="2294452"/>
            </a:xfrm>
            <a:custGeom>
              <a:avLst/>
              <a:gdLst/>
              <a:rect l="l" t="t" r="r" b="b"/>
              <a:pathLst>
                <a:path w="3449862" h="2294452">
                  <a:moveTo>
                    <a:pt x="0" y="0"/>
                  </a:moveTo>
                  <a:lnTo>
                    <a:pt x="3449862" y="0"/>
                  </a:lnTo>
                  <a:lnTo>
                    <a:pt x="3449862" y="2294452"/>
                  </a:lnTo>
                  <a:lnTo>
                    <a:pt x="0" y="2294452"/>
                  </a:lnTo>
                  <a:close/>
                </a:path>
              </a:pathLst>
            </a:custGeom>
            <a:solidFill>
              <a:srgbClr val="272222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449862" cy="2342077"/>
            </a:xfrm>
            <a:prstGeom prst="rect">
              <a:avLst/>
            </a:prstGeom>
          </p:spPr>
          <p:txBody>
            <a:bodyPr lIns="50800" tIns="50800" rIns="50800" bIns="5080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 lang="ko-KR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28464" y="1028700"/>
            <a:ext cx="6564884" cy="4475386"/>
            <a:chOff x="0" y="0"/>
            <a:chExt cx="2099261" cy="1431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9261" cy="1431099"/>
            </a:xfrm>
            <a:custGeom>
              <a:avLst/>
              <a:gdLst/>
              <a:rect l="l" t="t" r="r" b="b"/>
              <a:pathLst>
                <a:path w="2099261" h="1431099">
                  <a:moveTo>
                    <a:pt x="0" y="0"/>
                  </a:moveTo>
                  <a:lnTo>
                    <a:pt x="2099261" y="0"/>
                  </a:lnTo>
                  <a:lnTo>
                    <a:pt x="2099261" y="1431099"/>
                  </a:lnTo>
                  <a:lnTo>
                    <a:pt x="0" y="1431099"/>
                  </a:lnTo>
                  <a:close/>
                </a:path>
              </a:pathLst>
            </a:custGeom>
            <a:solidFill>
              <a:srgbClr val="e3e1de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099261" cy="1450150"/>
            </a:xfrm>
            <a:prstGeom prst="rect">
              <a:avLst/>
            </a:prstGeom>
          </p:spPr>
          <p:txBody>
            <a:bodyPr lIns="29278" tIns="29278" rIns="29278" bIns="29278" anchor="ctr"/>
            <a:lstStyle/>
            <a:p>
              <a:pPr algn="ctr">
                <a:lnSpc>
                  <a:spcPts val="1694"/>
                </a:lnSpc>
                <a:defRPr/>
              </a:pPr>
              <a:endParaRPr lang="ko-KR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2852465" y="1273914"/>
            <a:ext cx="6018187" cy="3984957"/>
            <a:chOff x="0" y="0"/>
            <a:chExt cx="9793748" cy="64849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93749" cy="6484955"/>
            </a:xfrm>
            <a:custGeom>
              <a:avLst/>
              <a:gdLst/>
              <a:rect l="l" t="t" r="r" b="b"/>
              <a:pathLst>
                <a:path w="9793749" h="6484955">
                  <a:moveTo>
                    <a:pt x="0" y="0"/>
                  </a:moveTo>
                  <a:lnTo>
                    <a:pt x="9793749" y="0"/>
                  </a:lnTo>
                  <a:lnTo>
                    <a:pt x="9793749" y="6484955"/>
                  </a:lnTo>
                  <a:lnTo>
                    <a:pt x="0" y="6484955"/>
                  </a:lnTo>
                  <a:close/>
                </a:path>
              </a:pathLst>
            </a:custGeom>
            <a:blipFill rotWithShape="1">
              <a:blip r:embed="rId2"/>
              <a:stretch>
                <a:fillRect t="-310" b="-31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0">
            <a:off x="9386276" y="1273914"/>
            <a:ext cx="6018187" cy="3984957"/>
            <a:chOff x="0" y="0"/>
            <a:chExt cx="9793748" cy="64849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93749" cy="6484955"/>
            </a:xfrm>
            <a:custGeom>
              <a:avLst/>
              <a:gdLst/>
              <a:rect l="l" t="t" r="r" b="b"/>
              <a:pathLst>
                <a:path w="9793749" h="6484955">
                  <a:moveTo>
                    <a:pt x="0" y="0"/>
                  </a:moveTo>
                  <a:lnTo>
                    <a:pt x="9793749" y="0"/>
                  </a:lnTo>
                  <a:lnTo>
                    <a:pt x="9793749" y="6484955"/>
                  </a:lnTo>
                  <a:lnTo>
                    <a:pt x="0" y="6484955"/>
                  </a:lnTo>
                  <a:close/>
                </a:path>
              </a:pathLst>
            </a:custGeom>
            <a:blipFill rotWithShape="1">
              <a:blip r:embed="rId3"/>
              <a:stretch>
                <a:fillRect t="-310" b="-310"/>
              </a:stretch>
            </a:blipFill>
            <a:ln cap="sq">
              <a:noFill/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0">
            <a:off x="9386276" y="5775429"/>
            <a:ext cx="6018187" cy="3687966"/>
            <a:chOff x="0" y="0"/>
            <a:chExt cx="9793748" cy="60016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793749" cy="6001643"/>
            </a:xfrm>
            <a:custGeom>
              <a:avLst/>
              <a:gdLst/>
              <a:rect l="l" t="t" r="r" b="b"/>
              <a:pathLst>
                <a:path w="9793749" h="6001643">
                  <a:moveTo>
                    <a:pt x="0" y="0"/>
                  </a:moveTo>
                  <a:lnTo>
                    <a:pt x="9793749" y="0"/>
                  </a:lnTo>
                  <a:lnTo>
                    <a:pt x="9793749" y="6001643"/>
                  </a:lnTo>
                  <a:lnTo>
                    <a:pt x="0" y="6001643"/>
                  </a:lnTo>
                  <a:close/>
                </a:path>
              </a:pathLst>
            </a:custGeom>
            <a:blipFill rotWithShape="1">
              <a:blip r:embed="rId4"/>
              <a:stretch>
                <a:fillRect t="-4360" b="-436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0">
            <a:off x="2594652" y="5504086"/>
            <a:ext cx="6533811" cy="4236363"/>
            <a:chOff x="0" y="0"/>
            <a:chExt cx="2089325" cy="13546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89325" cy="1354667"/>
            </a:xfrm>
            <a:custGeom>
              <a:avLst/>
              <a:gdLst/>
              <a:rect l="l" t="t" r="r" b="b"/>
              <a:pathLst>
                <a:path w="2089325" h="1354667">
                  <a:moveTo>
                    <a:pt x="0" y="0"/>
                  </a:moveTo>
                  <a:lnTo>
                    <a:pt x="2089325" y="0"/>
                  </a:lnTo>
                  <a:lnTo>
                    <a:pt x="2089325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e3e1de"/>
            </a:solidFill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2089325" cy="1373717"/>
            </a:xfrm>
            <a:prstGeom prst="rect">
              <a:avLst/>
            </a:prstGeom>
          </p:spPr>
          <p:txBody>
            <a:bodyPr lIns="29278" tIns="29278" rIns="29278" bIns="29278" anchor="ctr"/>
            <a:lstStyle/>
            <a:p>
              <a:pPr algn="ctr">
                <a:lnSpc>
                  <a:spcPts val="1694"/>
                </a:lnSpc>
                <a:defRPr/>
              </a:pPr>
              <a:endParaRPr lang="ko-KR" altLang="en-US"/>
            </a:p>
          </p:txBody>
        </p:sp>
      </p:grpSp>
      <p:grpSp>
        <p:nvGrpSpPr>
          <p:cNvPr id="17" name="Group 17"/>
          <p:cNvGrpSpPr/>
          <p:nvPr/>
        </p:nvGrpSpPr>
        <p:grpSpPr>
          <a:xfrm rot="0">
            <a:off x="2852465" y="5778284"/>
            <a:ext cx="6018187" cy="3687966"/>
            <a:chOff x="0" y="0"/>
            <a:chExt cx="9793748" cy="600164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793749" cy="6001643"/>
            </a:xfrm>
            <a:custGeom>
              <a:avLst/>
              <a:gdLst/>
              <a:rect l="l" t="t" r="r" b="b"/>
              <a:pathLst>
                <a:path w="9793749" h="6001643">
                  <a:moveTo>
                    <a:pt x="0" y="0"/>
                  </a:moveTo>
                  <a:lnTo>
                    <a:pt x="9793749" y="0"/>
                  </a:lnTo>
                  <a:lnTo>
                    <a:pt x="9793749" y="6001643"/>
                  </a:lnTo>
                  <a:lnTo>
                    <a:pt x="0" y="6001643"/>
                  </a:lnTo>
                  <a:close/>
                </a:path>
              </a:pathLst>
            </a:custGeom>
            <a:blipFill rotWithShape="1">
              <a:blip r:embed="rId5"/>
              <a:stretch>
                <a:fillRect t="-4360" b="-436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 anchor="ctr"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90500" y="99211"/>
            <a:ext cx="6962022" cy="64373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>
              <a:lnSpc>
                <a:spcPts val="5123"/>
              </a:lnSpc>
              <a:spcBef>
                <a:spcPct val="0"/>
              </a:spcBef>
              <a:defRPr/>
            </a:pPr>
            <a:r>
              <a:rPr 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02 Room info: 스위트</a:t>
            </a:r>
            <a:r>
              <a:rPr lang="ko-KR" alt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(14</a:t>
            </a:r>
            <a:r>
              <a:rPr lang="ko-KR" altLang="en-US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실</a:t>
            </a:r>
            <a:r>
              <a:rPr lang="en-US" altLang="ko-KR" sz="3659" b="1">
                <a:solidFill>
                  <a:srgbClr val="2e2526"/>
                </a:solidFill>
                <a:latin typeface="Raleway Bold"/>
                <a:ea typeface="Raleway Bold"/>
                <a:cs typeface="Raleway Bold"/>
                <a:sym typeface="Raleway Bold"/>
              </a:rPr>
              <a:t>)</a:t>
            </a:r>
            <a:endParaRPr lang="en-US" altLang="ko-KR" sz="3659" b="1">
              <a:solidFill>
                <a:srgbClr val="2e2526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309</ep:Words>
  <ep:PresentationFormat>On-screen Show (4:3)</ep:PresentationFormat>
  <ep:Paragraphs>123</ep:Paragraphs>
  <ep:Slides>21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ep:HeadingPairs>
  <ep:TitlesOfParts>
    <vt:vector size="22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2006-08-16T00:00:00.000</dcterms:created>
  <cp:lastModifiedBy>user</cp:lastModifiedBy>
  <dcterms:modified xsi:type="dcterms:W3CDTF">2024-11-05T12:32:41.429</dcterms:modified>
  <cp:revision>8</cp:revision>
  <dc:title>Soft Cream Black Simple Minimalist Travel Plan Korea Presentation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